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98"/>
  </p:notesMasterIdLst>
  <p:handoutMasterIdLst>
    <p:handoutMasterId r:id="rId99"/>
  </p:handoutMasterIdLst>
  <p:sldIdLst>
    <p:sldId id="274" r:id="rId3"/>
    <p:sldId id="525" r:id="rId4"/>
    <p:sldId id="402" r:id="rId5"/>
    <p:sldId id="404" r:id="rId6"/>
    <p:sldId id="435" r:id="rId7"/>
    <p:sldId id="420" r:id="rId8"/>
    <p:sldId id="412" r:id="rId9"/>
    <p:sldId id="409" r:id="rId10"/>
    <p:sldId id="410" r:id="rId11"/>
    <p:sldId id="411" r:id="rId12"/>
    <p:sldId id="413" r:id="rId13"/>
    <p:sldId id="414" r:id="rId14"/>
    <p:sldId id="415" r:id="rId15"/>
    <p:sldId id="421" r:id="rId16"/>
    <p:sldId id="425" r:id="rId17"/>
    <p:sldId id="472" r:id="rId18"/>
    <p:sldId id="418" r:id="rId19"/>
    <p:sldId id="408" r:id="rId20"/>
    <p:sldId id="426" r:id="rId21"/>
    <p:sldId id="473" r:id="rId22"/>
    <p:sldId id="416" r:id="rId23"/>
    <p:sldId id="427" r:id="rId24"/>
    <p:sldId id="474" r:id="rId25"/>
    <p:sldId id="417" r:id="rId26"/>
    <p:sldId id="428" r:id="rId27"/>
    <p:sldId id="497" r:id="rId28"/>
    <p:sldId id="423" r:id="rId29"/>
    <p:sldId id="429" r:id="rId30"/>
    <p:sldId id="422" r:id="rId31"/>
    <p:sldId id="430" r:id="rId32"/>
    <p:sldId id="475" r:id="rId33"/>
    <p:sldId id="476" r:id="rId34"/>
    <p:sldId id="478" r:id="rId35"/>
    <p:sldId id="431" r:id="rId36"/>
    <p:sldId id="484" r:id="rId37"/>
    <p:sldId id="481" r:id="rId38"/>
    <p:sldId id="482" r:id="rId39"/>
    <p:sldId id="483" r:id="rId40"/>
    <p:sldId id="520" r:id="rId41"/>
    <p:sldId id="485" r:id="rId42"/>
    <p:sldId id="489" r:id="rId43"/>
    <p:sldId id="498" r:id="rId44"/>
    <p:sldId id="522" r:id="rId45"/>
    <p:sldId id="523" r:id="rId46"/>
    <p:sldId id="434" r:id="rId47"/>
    <p:sldId id="432" r:id="rId48"/>
    <p:sldId id="433" r:id="rId49"/>
    <p:sldId id="479" r:id="rId50"/>
    <p:sldId id="499" r:id="rId51"/>
    <p:sldId id="500" r:id="rId52"/>
    <p:sldId id="501" r:id="rId53"/>
    <p:sldId id="502" r:id="rId54"/>
    <p:sldId id="503" r:id="rId55"/>
    <p:sldId id="505" r:id="rId56"/>
    <p:sldId id="506" r:id="rId57"/>
    <p:sldId id="510" r:id="rId58"/>
    <p:sldId id="511" r:id="rId59"/>
    <p:sldId id="436" r:id="rId60"/>
    <p:sldId id="437" r:id="rId61"/>
    <p:sldId id="438" r:id="rId62"/>
    <p:sldId id="495" r:id="rId63"/>
    <p:sldId id="496" r:id="rId64"/>
    <p:sldId id="457" r:id="rId65"/>
    <p:sldId id="458" r:id="rId66"/>
    <p:sldId id="459" r:id="rId67"/>
    <p:sldId id="460" r:id="rId68"/>
    <p:sldId id="439" r:id="rId69"/>
    <p:sldId id="493" r:id="rId70"/>
    <p:sldId id="440" r:id="rId71"/>
    <p:sldId id="490" r:id="rId72"/>
    <p:sldId id="491" r:id="rId73"/>
    <p:sldId id="441" r:id="rId74"/>
    <p:sldId id="494" r:id="rId75"/>
    <p:sldId id="443" r:id="rId76"/>
    <p:sldId id="512" r:id="rId77"/>
    <p:sldId id="513" r:id="rId78"/>
    <p:sldId id="514" r:id="rId79"/>
    <p:sldId id="442" r:id="rId80"/>
    <p:sldId id="516" r:id="rId81"/>
    <p:sldId id="517" r:id="rId82"/>
    <p:sldId id="515" r:id="rId83"/>
    <p:sldId id="518" r:id="rId84"/>
    <p:sldId id="519" r:id="rId85"/>
    <p:sldId id="444" r:id="rId86"/>
    <p:sldId id="445" r:id="rId87"/>
    <p:sldId id="446" r:id="rId88"/>
    <p:sldId id="447" r:id="rId89"/>
    <p:sldId id="448" r:id="rId90"/>
    <p:sldId id="449" r:id="rId91"/>
    <p:sldId id="450" r:id="rId92"/>
    <p:sldId id="456" r:id="rId93"/>
    <p:sldId id="403" r:id="rId94"/>
    <p:sldId id="486" r:id="rId95"/>
    <p:sldId id="487" r:id="rId96"/>
    <p:sldId id="526" r:id="rId9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525"/>
            <p14:sldId id="402"/>
          </p14:sldIdLst>
        </p14:section>
        <p14:section name="HTML Basics" id="{CA67BB06-9101-4674-BE8B-97EC95755F0C}">
          <p14:sldIdLst>
            <p14:sldId id="404"/>
            <p14:sldId id="435"/>
            <p14:sldId id="420"/>
            <p14:sldId id="412"/>
            <p14:sldId id="409"/>
            <p14:sldId id="410"/>
            <p14:sldId id="411"/>
            <p14:sldId id="413"/>
            <p14:sldId id="414"/>
            <p14:sldId id="415"/>
            <p14:sldId id="421"/>
            <p14:sldId id="425"/>
            <p14:sldId id="472"/>
          </p14:sldIdLst>
        </p14:section>
        <p14:section name="Common Tags" id="{FA791C20-DA64-4E38-882F-12CD879DD704}">
          <p14:sldIdLst>
            <p14:sldId id="418"/>
            <p14:sldId id="408"/>
            <p14:sldId id="426"/>
            <p14:sldId id="473"/>
            <p14:sldId id="416"/>
            <p14:sldId id="427"/>
            <p14:sldId id="474"/>
            <p14:sldId id="417"/>
            <p14:sldId id="428"/>
            <p14:sldId id="497"/>
            <p14:sldId id="423"/>
            <p14:sldId id="429"/>
            <p14:sldId id="422"/>
            <p14:sldId id="430"/>
            <p14:sldId id="475"/>
            <p14:sldId id="476"/>
            <p14:sldId id="478"/>
            <p14:sldId id="431"/>
            <p14:sldId id="484"/>
            <p14:sldId id="481"/>
            <p14:sldId id="482"/>
            <p14:sldId id="483"/>
            <p14:sldId id="520"/>
            <p14:sldId id="485"/>
            <p14:sldId id="489"/>
            <p14:sldId id="498"/>
            <p14:sldId id="522"/>
            <p14:sldId id="523"/>
            <p14:sldId id="434"/>
            <p14:sldId id="432"/>
            <p14:sldId id="433"/>
          </p14:sldIdLst>
        </p14:section>
        <p14:section name="HTML Form Elements" id="{BC025536-7C00-4BE7-B7C2-B62A89542E54}">
          <p14:sldIdLst>
            <p14:sldId id="479"/>
            <p14:sldId id="499"/>
            <p14:sldId id="500"/>
            <p14:sldId id="501"/>
            <p14:sldId id="502"/>
            <p14:sldId id="503"/>
            <p14:sldId id="505"/>
            <p14:sldId id="506"/>
            <p14:sldId id="510"/>
            <p14:sldId id="511"/>
          </p14:sldIdLst>
        </p14:section>
        <p14:section name="CSS Basics" id="{DABC811D-B7B0-4F02-A050-6F62BA209504}">
          <p14:sldIdLst>
            <p14:sldId id="436"/>
            <p14:sldId id="437"/>
            <p14:sldId id="438"/>
            <p14:sldId id="495"/>
            <p14:sldId id="496"/>
            <p14:sldId id="457"/>
            <p14:sldId id="458"/>
            <p14:sldId id="459"/>
            <p14:sldId id="460"/>
            <p14:sldId id="439"/>
            <p14:sldId id="493"/>
            <p14:sldId id="440"/>
            <p14:sldId id="490"/>
            <p14:sldId id="491"/>
            <p14:sldId id="441"/>
            <p14:sldId id="494"/>
            <p14:sldId id="443"/>
            <p14:sldId id="512"/>
            <p14:sldId id="513"/>
            <p14:sldId id="514"/>
            <p14:sldId id="442"/>
            <p14:sldId id="516"/>
            <p14:sldId id="517"/>
            <p14:sldId id="515"/>
            <p14:sldId id="518"/>
            <p14:sldId id="519"/>
            <p14:sldId id="444"/>
            <p14:sldId id="445"/>
            <p14:sldId id="446"/>
            <p14:sldId id="447"/>
            <p14:sldId id="448"/>
            <p14:sldId id="449"/>
            <p14:sldId id="450"/>
            <p14:sldId id="456"/>
          </p14:sldIdLst>
        </p14:section>
        <p14:section name="Conclusion" id="{10E03AB1-9AA8-4E86-9A64-D741901E50A2}">
          <p14:sldIdLst>
            <p14:sldId id="403"/>
            <p14:sldId id="486"/>
            <p14:sldId id="487"/>
            <p14:sldId id="5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95" autoAdjust="0"/>
    <p:restoredTop sz="87004" autoAdjust="0"/>
  </p:normalViewPr>
  <p:slideViewPr>
    <p:cSldViewPr>
      <p:cViewPr varScale="1">
        <p:scale>
          <a:sx n="87" d="100"/>
          <a:sy n="87" d="100"/>
        </p:scale>
        <p:origin x="101" y="11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11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93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758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97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94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478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972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4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391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593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But you can also define them in the “margin” property in the following way:</a:t>
            </a:r>
            <a:br>
              <a:rPr lang="en-GB" baseline="0" dirty="0"/>
            </a:br>
            <a:r>
              <a:rPr lang="en-GB" baseline="0" dirty="0"/>
              <a:t>~ margin: 30px 60px; 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30px 45px 60px; 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15px 30px 45px 60px // The margin on the top should be 15 pixels, the right – 30 pixels, bottom – 45 pixels, left – 60 pixels.</a:t>
            </a:r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78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But you can also define them in the “margin” property in the following way:</a:t>
            </a:r>
            <a:br>
              <a:rPr lang="en-GB" baseline="0" dirty="0"/>
            </a:br>
            <a:r>
              <a:rPr lang="en-GB" baseline="0" dirty="0"/>
              <a:t>~ margin: 30px 60px; 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30px 45px 60px; 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15px 30px 45px 60px // The margin on the top should be 15 pixels, the right – 30 pixels, bottom – 45 pixels, left – 60 pixels.</a:t>
            </a:r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62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But you can also define them in the “margin” property in the following way:</a:t>
            </a:r>
            <a:br>
              <a:rPr lang="en-GB" baseline="0" dirty="0"/>
            </a:br>
            <a:r>
              <a:rPr lang="en-GB" baseline="0" dirty="0"/>
              <a:t>~ margin: 30px 60px; 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30px 45px 60px; 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15px 30px 45px 60px // The margin on the top should be 15 pixels, the right – 30 pixels, bottom – 45 pixels, left – 60 pixels.</a:t>
            </a:r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31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</a:t>
            </a:r>
            <a:r>
              <a:rPr lang="en-GB" i="1" baseline="0" dirty="0"/>
              <a:t> </a:t>
            </a:r>
            <a:r>
              <a:rPr lang="en-GB" i="0" baseline="0" dirty="0"/>
              <a:t>In order </a:t>
            </a:r>
            <a:r>
              <a:rPr lang="en-US" sz="16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shorten the code, it is possible to specify all the margin properties in one property</a:t>
            </a:r>
            <a:r>
              <a:rPr lang="en-GB" baseline="0" dirty="0"/>
              <a:t>:</a:t>
            </a:r>
            <a:br>
              <a:rPr lang="en-GB" baseline="0" dirty="0"/>
            </a:br>
            <a:r>
              <a:rPr lang="en-GB" baseline="0" dirty="0"/>
              <a:t>~ margin: </a:t>
            </a:r>
            <a:r>
              <a:rPr lang="en-GB" b="1" baseline="0" dirty="0"/>
              <a:t>30px 60px</a:t>
            </a:r>
            <a:r>
              <a:rPr lang="en-GB" baseline="0" dirty="0"/>
              <a:t>; </a:t>
            </a:r>
            <a:r>
              <a:rPr lang="en-GB" b="0" i="1" baseline="0" dirty="0"/>
              <a:t>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30px 45px 60px</a:t>
            </a:r>
            <a:r>
              <a:rPr lang="en-GB" baseline="0" dirty="0"/>
              <a:t>; </a:t>
            </a:r>
            <a:r>
              <a:rPr lang="en-GB" i="1" baseline="0" dirty="0"/>
              <a:t>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15px 30px 45px 60px; </a:t>
            </a:r>
            <a:r>
              <a:rPr lang="en-GB" i="1" baseline="0" dirty="0"/>
              <a:t>// The margin on the top should be 15 pixels, the right – 30 pixels, bottom – 45 pixels, left – 60 pixels.</a:t>
            </a:r>
          </a:p>
          <a:p>
            <a:endParaRPr lang="en-GB" i="1" baseline="0" dirty="0"/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04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</a:t>
            </a:r>
            <a:r>
              <a:rPr lang="en-GB" i="1" baseline="0" dirty="0"/>
              <a:t> </a:t>
            </a:r>
            <a:r>
              <a:rPr lang="en-GB" i="0" baseline="0" dirty="0"/>
              <a:t>In order </a:t>
            </a:r>
            <a:r>
              <a:rPr lang="en-US" sz="16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shorten the code, it is possible to specify all the margin properties in one property</a:t>
            </a:r>
            <a:r>
              <a:rPr lang="en-GB" baseline="0" dirty="0"/>
              <a:t>:</a:t>
            </a:r>
            <a:br>
              <a:rPr lang="en-GB" baseline="0" dirty="0"/>
            </a:br>
            <a:r>
              <a:rPr lang="en-GB" baseline="0" dirty="0"/>
              <a:t>~ margin: </a:t>
            </a:r>
            <a:r>
              <a:rPr lang="en-GB" b="1" baseline="0" dirty="0"/>
              <a:t>30px 60px</a:t>
            </a:r>
            <a:r>
              <a:rPr lang="en-GB" baseline="0" dirty="0"/>
              <a:t>; </a:t>
            </a:r>
            <a:r>
              <a:rPr lang="en-GB" b="0" i="1" baseline="0" dirty="0"/>
              <a:t>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30px 45px 60px</a:t>
            </a:r>
            <a:r>
              <a:rPr lang="en-GB" baseline="0" dirty="0"/>
              <a:t>; </a:t>
            </a:r>
            <a:r>
              <a:rPr lang="en-GB" i="1" baseline="0" dirty="0"/>
              <a:t>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15px 30px 45px 60px; </a:t>
            </a:r>
            <a:r>
              <a:rPr lang="en-GB" i="1" baseline="0" dirty="0"/>
              <a:t>// The margin on the top should be 15 pixels, the right – 30 pixels, bottom – 45 pixels, left – 60 pixels.</a:t>
            </a:r>
          </a:p>
          <a:p>
            <a:endParaRPr lang="en-GB" i="1" baseline="0" dirty="0"/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5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</a:t>
            </a:r>
            <a:r>
              <a:rPr lang="en-GB" baseline="0" dirty="0"/>
              <a:t> you can see, you can define margins on specific sides with the appropriate properties (e.g. margin-right: 5px). </a:t>
            </a:r>
            <a:r>
              <a:rPr lang="en-GB" i="1" baseline="0" dirty="0"/>
              <a:t> </a:t>
            </a:r>
            <a:r>
              <a:rPr lang="en-GB" i="0" baseline="0" dirty="0"/>
              <a:t>In order </a:t>
            </a:r>
            <a:r>
              <a:rPr lang="en-US" sz="16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shorten the code, it is possible to specify all the margin properties in one property</a:t>
            </a:r>
            <a:r>
              <a:rPr lang="en-GB" baseline="0" dirty="0"/>
              <a:t>:</a:t>
            </a:r>
            <a:br>
              <a:rPr lang="en-GB" baseline="0" dirty="0"/>
            </a:br>
            <a:r>
              <a:rPr lang="en-GB" baseline="0" dirty="0"/>
              <a:t>~ margin: </a:t>
            </a:r>
            <a:r>
              <a:rPr lang="en-GB" b="1" baseline="0" dirty="0"/>
              <a:t>30px 60px</a:t>
            </a:r>
            <a:r>
              <a:rPr lang="en-GB" baseline="0" dirty="0"/>
              <a:t>; </a:t>
            </a:r>
            <a:r>
              <a:rPr lang="en-GB" b="0" i="1" baseline="0" dirty="0"/>
              <a:t>// This means: The margin on the top and the bottom should be 30 pixels, and on the left and the right –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30px 45px 60px</a:t>
            </a:r>
            <a:r>
              <a:rPr lang="en-GB" baseline="0" dirty="0"/>
              <a:t>; </a:t>
            </a:r>
            <a:r>
              <a:rPr lang="en-GB" i="1" baseline="0" dirty="0"/>
              <a:t>// The margin on the top should be 30 pixels, the left and right should be 45 pixels, and the bottom should be 60 pixels.</a:t>
            </a:r>
          </a:p>
          <a:p>
            <a:r>
              <a:rPr lang="en-GB" baseline="0" dirty="0"/>
              <a:t>~ margin: </a:t>
            </a:r>
            <a:r>
              <a:rPr lang="en-GB" b="1" baseline="0" dirty="0"/>
              <a:t>15px 30px 45px 60px; </a:t>
            </a:r>
            <a:r>
              <a:rPr lang="en-GB" i="1" baseline="0" dirty="0"/>
              <a:t>// The margin on the top should be 15 pixels, the right – 30 pixels, bottom – 45 pixels, left – 60 pixels.</a:t>
            </a:r>
          </a:p>
          <a:p>
            <a:endParaRPr lang="en-GB" i="1" baseline="0" dirty="0"/>
          </a:p>
          <a:p>
            <a:r>
              <a:rPr lang="en-GB" baseline="0" dirty="0"/>
              <a:t>Note that you mustn’t put any other separator than space.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363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73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93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71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387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95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482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46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239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62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467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73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79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518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9/22/2017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E192202-9B24-493C-8312-968F3ACF57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51AA925-B275-4EF4-A1A1-81BB8DFF57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18FE8BC-4DCD-4054-BF98-3C71324BD5E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95AF4AD3-5013-4A96-BA41-D2178852622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6.png"/><Relationship Id="rId3" Type="http://schemas.openxmlformats.org/officeDocument/2006/relationships/slide" Target="slide4.xml"/><Relationship Id="rId7" Type="http://schemas.openxmlformats.org/officeDocument/2006/relationships/image" Target="../media/image14.png"/><Relationship Id="rId12" Type="http://schemas.openxmlformats.org/officeDocument/2006/relationships/slide" Target="slide5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slide" Target="slide4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7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image" Target="../media/image7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75.png"/><Relationship Id="rId5" Type="http://schemas.openxmlformats.org/officeDocument/2006/relationships/image" Target="../media/image72.png"/><Relationship Id="rId15" Type="http://schemas.openxmlformats.org/officeDocument/2006/relationships/image" Target="../media/image7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74.png"/><Relationship Id="rId14" Type="http://schemas.openxmlformats.org/officeDocument/2006/relationships/hyperlink" Target="http://www.telenor.b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Web Fundamentals Introduction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Hypertext Markup Language,</a:t>
            </a:r>
          </a:p>
          <a:p>
            <a:r>
              <a:rPr lang="en-US" dirty="0"/>
              <a:t>Cascading Style Sheets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406103">
            <a:off x="4866374" y="3561172"/>
            <a:ext cx="2073516" cy="1036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</a:t>
            </a:r>
          </a:p>
        </p:txBody>
      </p:sp>
      <p:pic>
        <p:nvPicPr>
          <p:cNvPr id="17" name="Picture 16">
            <a:hlinkClick r:id="rId6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038" name="Picture 14" descr="Резултат с изображение за htm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711338"/>
            <a:ext cx="2460862" cy="24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Резултат с изображение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091" y="3711338"/>
            <a:ext cx="2048668" cy="24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E7117D5-A2CB-4F00-8F74-2FA38062E6B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046412" y="4083186"/>
            <a:ext cx="3687155" cy="1295118"/>
          </a:xfrm>
          <a:prstGeom prst="wedgeRoundRectCallout">
            <a:avLst>
              <a:gd name="adj1" fmla="val -67129"/>
              <a:gd name="adj2" fmla="val -1082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Specifies a title for the document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74350"/>
          <a:stretch/>
        </p:blipFill>
        <p:spPr>
          <a:xfrm>
            <a:off x="7237411" y="1904999"/>
            <a:ext cx="3838575" cy="533401"/>
          </a:xfrm>
          <a:prstGeom prst="roundRect">
            <a:avLst>
              <a:gd name="adj" fmla="val 2728"/>
            </a:avLst>
          </a:prstGeom>
        </p:spPr>
      </p:pic>
      <p:sp>
        <p:nvSpPr>
          <p:cNvPr id="11" name="Rectangle 10"/>
          <p:cNvSpPr/>
          <p:nvPr/>
        </p:nvSpPr>
        <p:spPr>
          <a:xfrm>
            <a:off x="2894012" y="2831462"/>
            <a:ext cx="2362200" cy="56064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5256212" y="2057400"/>
            <a:ext cx="2286000" cy="7740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16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134035" y="3962400"/>
            <a:ext cx="3687155" cy="1295118"/>
          </a:xfrm>
          <a:prstGeom prst="wedgeRoundRectCallout">
            <a:avLst>
              <a:gd name="adj1" fmla="val -71872"/>
              <a:gd name="adj2" fmla="val -445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Contains the visible page content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74350"/>
          <a:stretch/>
        </p:blipFill>
        <p:spPr>
          <a:xfrm>
            <a:off x="7237411" y="1904999"/>
            <a:ext cx="3838575" cy="533401"/>
          </a:xfrm>
          <a:prstGeom prst="roundRect">
            <a:avLst>
              <a:gd name="adj" fmla="val 2728"/>
            </a:avLst>
          </a:prstGeom>
        </p:spPr>
      </p:pic>
    </p:spTree>
    <p:extLst>
      <p:ext uri="{BB962C8B-B14F-4D97-AF65-F5344CB8AC3E}">
        <p14:creationId xmlns:p14="http://schemas.microsoft.com/office/powerpoint/2010/main" val="365565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HTML!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884612" y="4977283"/>
            <a:ext cx="3687155" cy="1295118"/>
          </a:xfrm>
          <a:prstGeom prst="wedgeRoundRectCallout">
            <a:avLst>
              <a:gd name="adj1" fmla="val -96785"/>
              <a:gd name="adj2" fmla="val -804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Defines a large heading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30380"/>
          <a:stretch/>
        </p:blipFill>
        <p:spPr>
          <a:xfrm>
            <a:off x="7238282" y="1905001"/>
            <a:ext cx="3838575" cy="1447800"/>
          </a:xfrm>
          <a:prstGeom prst="roundRect">
            <a:avLst>
              <a:gd name="adj" fmla="val 2728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74350"/>
          <a:stretch/>
        </p:blipFill>
        <p:spPr>
          <a:xfrm>
            <a:off x="7237411" y="1904999"/>
            <a:ext cx="3838575" cy="533401"/>
          </a:xfrm>
          <a:prstGeom prst="roundRect">
            <a:avLst>
              <a:gd name="adj" fmla="val 2728"/>
            </a:avLst>
          </a:prstGeom>
        </p:spPr>
      </p:pic>
    </p:spTree>
    <p:extLst>
      <p:ext uri="{BB962C8B-B14F-4D97-AF65-F5344CB8AC3E}">
        <p14:creationId xmlns:p14="http://schemas.microsoft.com/office/powerpoint/2010/main" val="358689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HTML!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describes formatted text using tags.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1905000"/>
            <a:ext cx="3838575" cy="2079571"/>
          </a:xfrm>
          <a:prstGeom prst="roundRect">
            <a:avLst>
              <a:gd name="adj" fmla="val 2728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113212" y="5229884"/>
            <a:ext cx="3687155" cy="1295118"/>
          </a:xfrm>
          <a:prstGeom prst="wedgeRoundRectCallout">
            <a:avLst>
              <a:gd name="adj1" fmla="val -105729"/>
              <a:gd name="adj2" fmla="val -665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Defines a paragraph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30380"/>
          <a:stretch/>
        </p:blipFill>
        <p:spPr>
          <a:xfrm>
            <a:off x="7238282" y="1905001"/>
            <a:ext cx="3838575" cy="1447800"/>
          </a:xfrm>
          <a:prstGeom prst="roundRect">
            <a:avLst>
              <a:gd name="adj" fmla="val 2728"/>
            </a:avLst>
          </a:prstGeom>
        </p:spPr>
      </p:pic>
    </p:spTree>
    <p:extLst>
      <p:ext uri="{BB962C8B-B14F-4D97-AF65-F5344CB8AC3E}">
        <p14:creationId xmlns:p14="http://schemas.microsoft.com/office/powerpoint/2010/main" val="312439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HTML5 To Create a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In HTML5 there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layout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856412" y="2514600"/>
            <a:ext cx="4648200" cy="3810000"/>
            <a:chOff x="531812" y="2286000"/>
            <a:chExt cx="4648200" cy="3810000"/>
          </a:xfrm>
        </p:grpSpPr>
        <p:sp>
          <p:nvSpPr>
            <p:cNvPr id="8" name="Rectangle 7"/>
            <p:cNvSpPr/>
            <p:nvPr/>
          </p:nvSpPr>
          <p:spPr>
            <a:xfrm>
              <a:off x="531812" y="2286000"/>
              <a:ext cx="4648200" cy="381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4212" y="312420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Navigation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4212" y="3810000"/>
              <a:ext cx="2743200" cy="14478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Content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4212" y="541528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Footer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79812" y="3810000"/>
              <a:ext cx="1447800" cy="14478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Sidebar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84212" y="243840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Logo + Header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812" y="2538948"/>
            <a:ext cx="579119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 … 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&lt;nav&gt; … 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&lt;aside&gt; … &lt;/aside&gt;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&lt;section&gt; … 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&lt;footer&gt; … 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37673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your first Web page: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Paragraph of text: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You can use as a basis the html structure from the previous slides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For bolder text use 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&lt;strong&gt;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/>
              <a:t>tag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Welcome</a:t>
            </a:r>
            <a:r>
              <a:rPr lang="bg-BG" dirty="0"/>
              <a:t> </a:t>
            </a:r>
            <a:r>
              <a:rPr lang="en-US" dirty="0"/>
              <a:t>to HTML</a:t>
            </a:r>
          </a:p>
        </p:txBody>
      </p:sp>
    </p:spTree>
    <p:extLst>
      <p:ext uri="{BB962C8B-B14F-4D97-AF65-F5344CB8AC3E}">
        <p14:creationId xmlns:p14="http://schemas.microsoft.com/office/powerpoint/2010/main" val="324069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Welcome</a:t>
            </a:r>
            <a:r>
              <a:rPr lang="bg-BG" dirty="0"/>
              <a:t> </a:t>
            </a:r>
            <a:r>
              <a:rPr lang="en-US" dirty="0"/>
              <a:t>to HTML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981005"/>
            <a:ext cx="10958400" cy="4049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&lt;title&gt;Welcome&lt;/title&gt;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 am learning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&lt;/strong&gt;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&lt;/strong&gt;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447800"/>
            <a:ext cx="10958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2136149"/>
            <a:ext cx="3733800" cy="2079047"/>
          </a:xfrm>
          <a:prstGeom prst="roundRect">
            <a:avLst>
              <a:gd name="adj" fmla="val 3429"/>
            </a:avLst>
          </a:prstGeom>
        </p:spPr>
      </p:pic>
    </p:spTree>
    <p:extLst>
      <p:ext uri="{BB962C8B-B14F-4D97-AF65-F5344CB8AC3E}">
        <p14:creationId xmlns:p14="http://schemas.microsoft.com/office/powerpoint/2010/main" val="44953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Tags in HTML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Widely Used Tags in Most Websites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355948" y="1325848"/>
            <a:ext cx="5066447" cy="2894339"/>
            <a:chOff x="3355948" y="1325848"/>
            <a:chExt cx="5066447" cy="2894339"/>
          </a:xfrm>
        </p:grpSpPr>
        <p:sp>
          <p:nvSpPr>
            <p:cNvPr id="8" name="TextBox 7"/>
            <p:cNvSpPr txBox="1"/>
            <p:nvPr/>
          </p:nvSpPr>
          <p:spPr>
            <a:xfrm rot="1008642">
              <a:off x="4055211" y="1858795"/>
              <a:ext cx="9941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&lt;div&gt;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20516259">
              <a:off x="5363366" y="3696967"/>
              <a:ext cx="13694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&lt;script&gt;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699201">
              <a:off x="3816310" y="3287475"/>
              <a:ext cx="15554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&lt;button&gt;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21098724">
              <a:off x="7707135" y="2704192"/>
              <a:ext cx="7152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&lt;a&gt;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856118">
              <a:off x="3355948" y="249018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&lt;span&gt;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630690">
              <a:off x="7355297" y="2158688"/>
              <a:ext cx="7200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&lt;li&gt;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20050254">
              <a:off x="6395820" y="2439426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&lt;ul&gt;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21240044">
              <a:off x="6055547" y="1603556"/>
              <a:ext cx="16161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&lt;section&gt;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21110687">
              <a:off x="4993895" y="1325848"/>
              <a:ext cx="915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&lt;h1&gt;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255400">
              <a:off x="6645181" y="3102425"/>
              <a:ext cx="1485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&lt;strong&gt;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826208">
              <a:off x="4994512" y="2894448"/>
              <a:ext cx="1334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&lt;input&gt;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1718">
              <a:off x="5065345" y="2194557"/>
              <a:ext cx="10935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&lt;img&gt;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505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</a:t>
            </a:r>
          </a:p>
        </p:txBody>
      </p:sp>
      <p:sp>
        <p:nvSpPr>
          <p:cNvPr id="5" name="Content Placeholder 13"/>
          <p:cNvSpPr txBox="1">
            <a:spLocks/>
          </p:cNvSpPr>
          <p:nvPr/>
        </p:nvSpPr>
        <p:spPr>
          <a:xfrm>
            <a:off x="190413" y="1066800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Headings: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Headings help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page structure</a:t>
            </a:r>
            <a:r>
              <a:rPr lang="en-US" sz="3200" dirty="0"/>
              <a:t>, as in Microsoft Word</a:t>
            </a:r>
          </a:p>
          <a:p>
            <a:r>
              <a:rPr lang="en-US" sz="3200" dirty="0"/>
              <a:t>Html has six different HTML headings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most important </a:t>
            </a:r>
            <a:r>
              <a:rPr lang="en-GB" dirty="0"/>
              <a:t>heading. 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&lt;h6&gt;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least important </a:t>
            </a:r>
            <a:r>
              <a:rPr lang="en-GB" dirty="0"/>
              <a:t>heading.</a:t>
            </a:r>
            <a:endParaRPr lang="en-US" sz="30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1747379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0630" r="61878" b="52223"/>
          <a:stretch/>
        </p:blipFill>
        <p:spPr>
          <a:xfrm>
            <a:off x="8362951" y="1751206"/>
            <a:ext cx="3554123" cy="19480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0630" r="61878" b="79118"/>
          <a:stretch/>
        </p:blipFill>
        <p:spPr>
          <a:xfrm>
            <a:off x="8373908" y="1751207"/>
            <a:ext cx="3535439" cy="534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10657" r="61878" b="69170"/>
          <a:stretch/>
        </p:blipFill>
        <p:spPr>
          <a:xfrm>
            <a:off x="8373907" y="1747379"/>
            <a:ext cx="3535439" cy="10523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0631" r="61878" b="60025"/>
          <a:stretch/>
        </p:blipFill>
        <p:spPr>
          <a:xfrm>
            <a:off x="8362951" y="1752170"/>
            <a:ext cx="3554124" cy="153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3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with </a:t>
            </a:r>
            <a:br>
              <a:rPr lang="en-US" dirty="0"/>
            </a:br>
            <a:r>
              <a:rPr lang="en-US" dirty="0"/>
              <a:t>five headings: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Four smaller headings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&lt;h2&gt;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  <a:r>
              <a:rPr lang="en-US" b="1" dirty="0"/>
              <a:t> </a:t>
            </a:r>
            <a:r>
              <a:rPr lang="en-US" dirty="0"/>
              <a:t>tags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Headings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66254" b="44444"/>
          <a:stretch/>
        </p:blipFill>
        <p:spPr>
          <a:xfrm>
            <a:off x="7237412" y="1140232"/>
            <a:ext cx="4113213" cy="38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687ADC7-1BB8-4483-8FB1-4C26B9AB51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860C917-AF6E-44CE-965F-F0B4F37B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8177402B-CE67-4228-B358-7B48D86857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020478"/>
                  </p:ext>
                </p:extLst>
              </p:nvPr>
            </p:nvGraphicFramePr>
            <p:xfrm>
              <a:off x="1426927" y="1190465"/>
              <a:ext cx="4419601" cy="2486674"/>
            </p:xfrm>
            <a:graphic>
              <a:graphicData uri="http://schemas.microsoft.com/office/powerpoint/2016/sectionzoom">
                <psez:sectionZm>
                  <psez:sectionZmObj sectionId="{CA67BB06-9101-4674-BE8B-97EC95755F0C}">
                    <psez:zmPr id="{6B1AA9B8-0120-4838-8C7F-2E366608367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19601" cy="24866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xmlns="" id="{8177402B-CE67-4228-B358-7B48D86857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6927" y="1190465"/>
                <a:ext cx="4419601" cy="24866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640AC6E7-A4B2-49A1-A194-5F46185109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5191052"/>
                  </p:ext>
                </p:extLst>
              </p:nvPr>
            </p:nvGraphicFramePr>
            <p:xfrm>
              <a:off x="6342297" y="1190465"/>
              <a:ext cx="4419601" cy="2486674"/>
            </p:xfrm>
            <a:graphic>
              <a:graphicData uri="http://schemas.microsoft.com/office/powerpoint/2016/sectionzoom">
                <psez:sectionZm>
                  <psez:sectionZmObj sectionId="{FA791C20-DA64-4E38-882F-12CD879DD704}">
                    <psez:zmPr id="{66DEAF00-C8DE-4EC9-ABBE-498FFA7DFAA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19601" cy="24866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xmlns="" id="{640AC6E7-A4B2-49A1-A194-5F46185109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2297" y="1190465"/>
                <a:ext cx="4419601" cy="24866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C7EAEB95-9B7E-4126-9ECD-F4779CB89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4946160"/>
                  </p:ext>
                </p:extLst>
              </p:nvPr>
            </p:nvGraphicFramePr>
            <p:xfrm>
              <a:off x="1426926" y="3889512"/>
              <a:ext cx="4419601" cy="2486674"/>
            </p:xfrm>
            <a:graphic>
              <a:graphicData uri="http://schemas.microsoft.com/office/powerpoint/2016/sectionzoom">
                <psez:sectionZm>
                  <psez:sectionZmObj sectionId="{BC025536-7C00-4BE7-B7C2-B62A89542E54}">
                    <psez:zmPr id="{36E07B07-7097-460A-8589-C1988E6F43E9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19601" cy="24866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xmlns="" id="{C7EAEB95-9B7E-4126-9ECD-F4779CB89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26926" y="3889512"/>
                <a:ext cx="4419601" cy="24866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A5CD61C3-177B-4338-8EC6-ECF1E8722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2369712"/>
                  </p:ext>
                </p:extLst>
              </p:nvPr>
            </p:nvGraphicFramePr>
            <p:xfrm>
              <a:off x="6342298" y="3889512"/>
              <a:ext cx="4419601" cy="2486674"/>
            </p:xfrm>
            <a:graphic>
              <a:graphicData uri="http://schemas.microsoft.com/office/powerpoint/2016/sectionzoom">
                <psez:sectionZm>
                  <psez:sectionZmObj sectionId="{DABC811D-B7B0-4F02-A050-6F62BA209504}">
                    <psez:zmPr id="{D6F9521B-A593-47E6-A88B-FEBC73D70D6D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19601" cy="24866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Section Zoom 1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xmlns="" id="{A5CD61C3-177B-4338-8EC6-ECF1E8722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2298" y="3889512"/>
                <a:ext cx="4419601" cy="24866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687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Headings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716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&lt;title&gt;Headings&lt;/title&gt;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 site Heading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&lt;h2&gt;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Sub-heading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&lt;/h2&gt;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&lt;h3&gt;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Inside sub-heading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&lt;/h3&gt;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&lt;h4&gt;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 heading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&lt;/h4&gt;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smallest heading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&lt;/h5&gt;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headings.html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4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Slide Number Placeholder 1"/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Paragraphs: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3200" dirty="0"/>
              <a:t> tag defines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paragraph</a:t>
            </a:r>
          </a:p>
          <a:p>
            <a:r>
              <a:rPr lang="en-US" sz="3200" dirty="0"/>
              <a:t>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&lt;br/&gt;</a:t>
            </a:r>
            <a:r>
              <a:rPr lang="en-US" sz="3200" dirty="0"/>
              <a:t> tag defines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line break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Paragraphs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835025" y="1972851"/>
            <a:ext cx="105155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795" y="1733384"/>
            <a:ext cx="2492828" cy="2543702"/>
          </a:xfrm>
          <a:prstGeom prst="roundRect">
            <a:avLst>
              <a:gd name="adj" fmla="val 1296"/>
            </a:avLst>
          </a:prstGeom>
        </p:spPr>
      </p:pic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6776733" y="2401694"/>
            <a:ext cx="1912334" cy="652770"/>
          </a:xfrm>
          <a:prstGeom prst="wedgeRoundRectCallout">
            <a:avLst>
              <a:gd name="adj1" fmla="val -73118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Comment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08212" y="3021817"/>
            <a:ext cx="4038600" cy="44107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72284"/>
          <a:stretch/>
        </p:blipFill>
        <p:spPr>
          <a:xfrm>
            <a:off x="8857795" y="1733384"/>
            <a:ext cx="2492828" cy="705016"/>
          </a:xfrm>
          <a:prstGeom prst="roundRect">
            <a:avLst>
              <a:gd name="adj" fmla="val 1296"/>
            </a:avLst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b="48319"/>
          <a:stretch/>
        </p:blipFill>
        <p:spPr>
          <a:xfrm>
            <a:off x="8857795" y="1733384"/>
            <a:ext cx="2492828" cy="1314616"/>
          </a:xfrm>
          <a:prstGeom prst="roundRect">
            <a:avLst>
              <a:gd name="adj" fmla="val 1296"/>
            </a:avLst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b="21358"/>
          <a:stretch/>
        </p:blipFill>
        <p:spPr>
          <a:xfrm>
            <a:off x="8857795" y="1733384"/>
            <a:ext cx="2492828" cy="2000416"/>
          </a:xfrm>
          <a:prstGeom prst="roundRect">
            <a:avLst>
              <a:gd name="adj" fmla="val 1296"/>
            </a:avLst>
          </a:prstGeom>
        </p:spPr>
      </p:pic>
    </p:spTree>
    <p:extLst>
      <p:ext uri="{BB962C8B-B14F-4D97-AF65-F5344CB8AC3E}">
        <p14:creationId xmlns:p14="http://schemas.microsoft.com/office/powerpoint/2010/main" val="428045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with </a:t>
            </a:r>
            <a:br>
              <a:rPr lang="en-US" dirty="0"/>
            </a:br>
            <a:r>
              <a:rPr lang="en-US" dirty="0"/>
              <a:t>three paragraphs and a blank line: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Three paragraph</a:t>
            </a:r>
            <a:r>
              <a:rPr lang="en-GB" dirty="0"/>
              <a:t>s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Blank line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&lt;br/&gt;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&lt;em&gt;</a:t>
            </a:r>
            <a:r>
              <a:rPr lang="en-US" b="1" dirty="0"/>
              <a:t> </a:t>
            </a:r>
            <a:r>
              <a:rPr lang="en-US" dirty="0"/>
              <a:t>tag for emphasizing text (italic font)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Paragraphs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037" y="1295400"/>
            <a:ext cx="30003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6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Paragraphs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716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&lt;title&gt;Paragraphs&lt;/title&gt;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&lt;h1&gt;Paragraphs&lt;/h1&gt;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&lt;p&gt;&lt;em&gt;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&lt;/em&gt;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&lt;p&gt;&lt;em&gt;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&lt;/em&gt;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&lt;br/&gt;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&lt;p&gt;&lt;em&gt;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&lt;/em&gt;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headings.html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96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Slide Number Placeholder 1"/>
          <p:cNvSpPr txBox="1">
            <a:spLocks/>
          </p:cNvSpPr>
          <p:nvPr/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Bullets and Numbered Lists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1279410" y="12088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1279410" y="39520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209" y="1208855"/>
            <a:ext cx="4042244" cy="2370223"/>
          </a:xfrm>
          <a:prstGeom prst="roundRect">
            <a:avLst>
              <a:gd name="adj" fmla="val 1545"/>
            </a:avLst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209" y="3952055"/>
            <a:ext cx="4057284" cy="2372545"/>
          </a:xfrm>
          <a:prstGeom prst="roundRect">
            <a:avLst>
              <a:gd name="adj" fmla="val 1545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60985"/>
          <a:stretch/>
        </p:blipFill>
        <p:spPr>
          <a:xfrm>
            <a:off x="7141209" y="1208855"/>
            <a:ext cx="4042244" cy="924746"/>
          </a:xfrm>
          <a:prstGeom prst="roundRect">
            <a:avLst>
              <a:gd name="adj" fmla="val 1545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37289"/>
          <a:stretch/>
        </p:blipFill>
        <p:spPr>
          <a:xfrm>
            <a:off x="7141209" y="1208855"/>
            <a:ext cx="4042244" cy="1486382"/>
          </a:xfrm>
          <a:prstGeom prst="roundRect">
            <a:avLst>
              <a:gd name="adj" fmla="val 1545"/>
            </a:avLst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b="64235"/>
          <a:stretch/>
        </p:blipFill>
        <p:spPr>
          <a:xfrm>
            <a:off x="7141209" y="3952055"/>
            <a:ext cx="4057284" cy="848545"/>
          </a:xfrm>
          <a:prstGeom prst="roundRect">
            <a:avLst>
              <a:gd name="adj" fmla="val 1545"/>
            </a:avLst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b="38541"/>
          <a:stretch/>
        </p:blipFill>
        <p:spPr>
          <a:xfrm>
            <a:off x="7141209" y="3952055"/>
            <a:ext cx="4057284" cy="1458146"/>
          </a:xfrm>
          <a:prstGeom prst="roundRect">
            <a:avLst>
              <a:gd name="adj" fmla="val 1545"/>
            </a:avLst>
          </a:prstGeom>
        </p:spPr>
      </p:pic>
    </p:spTree>
    <p:extLst>
      <p:ext uri="{BB962C8B-B14F-4D97-AF65-F5344CB8AC3E}">
        <p14:creationId xmlns:p14="http://schemas.microsoft.com/office/powerpoint/2010/main" val="254517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TODO List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My TODO List</a:t>
            </a:r>
          </a:p>
          <a:p>
            <a:pPr lvl="1"/>
            <a:r>
              <a:rPr lang="en-US" dirty="0"/>
              <a:t>List of items: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HTML5 course @ SoftUni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 HTML &amp; CSS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Teddy – birthday present</a:t>
            </a:r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My TODO List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912" y="1447800"/>
            <a:ext cx="5531302" cy="3698254"/>
          </a:xfrm>
          <a:prstGeom prst="roundRect">
            <a:avLst>
              <a:gd name="adj" fmla="val 1204"/>
            </a:avLst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814372" y="5334000"/>
            <a:ext cx="4267200" cy="1066800"/>
          </a:xfrm>
          <a:prstGeom prst="wedgeRoundRectCallout">
            <a:avLst>
              <a:gd name="adj1" fmla="val -26123"/>
              <a:gd name="adj2" fmla="val -929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Hint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: use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&amp;ndash;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to display the long hyphen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–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652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My TODO List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716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&lt;title&gt;TODO List&lt;/title&gt;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&lt;h1&gt;My TODO List&lt;/h1&gt;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&lt;ul&gt;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HTML5 course @ SoftUni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US" sz="22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 TODO: Write the rest of the TODO List--&gt;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&lt;/ul&gt;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6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Created by using the &lt;a&gt; tag</a:t>
            </a:r>
          </a:p>
          <a:p>
            <a:endParaRPr lang="en-ZA" dirty="0"/>
          </a:p>
          <a:p>
            <a:r>
              <a:rPr lang="en-ZA" dirty="0"/>
              <a:t>The actual address is specified in the </a:t>
            </a:r>
            <a:r>
              <a:rPr lang="en-ZA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href=""</a:t>
            </a:r>
            <a:r>
              <a:rPr lang="en-ZA" dirty="0"/>
              <a:t> attribute</a:t>
            </a:r>
          </a:p>
          <a:p>
            <a:endParaRPr lang="en-ZA" dirty="0"/>
          </a:p>
          <a:p>
            <a:r>
              <a:rPr lang="en-ZA" dirty="0"/>
              <a:t>External hyperlink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4716005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197" y="4624393"/>
            <a:ext cx="1895363" cy="715676"/>
          </a:xfrm>
          <a:prstGeom prst="roundRect">
            <a:avLst>
              <a:gd name="adj" fmla="val 4541"/>
            </a:avLst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1812" y="1878132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&lt;a&gt;&lt;/a&gt;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812" y="3267289"/>
            <a:ext cx="10867748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23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HTML!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name (bold)&gt;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 am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town as link to your town's Web site&gt;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study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&lt;specialty (italic)&gt;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&lt;link to SoftUni&gt;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Hello 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832" y="1245709"/>
            <a:ext cx="5181600" cy="3464442"/>
          </a:xfrm>
          <a:prstGeom prst="roundRect">
            <a:avLst>
              <a:gd name="adj" fmla="val 1204"/>
            </a:avLst>
          </a:prstGeom>
        </p:spPr>
      </p:pic>
    </p:spTree>
    <p:extLst>
      <p:ext uri="{BB962C8B-B14F-4D97-AF65-F5344CB8AC3E}">
        <p14:creationId xmlns:p14="http://schemas.microsoft.com/office/powerpoint/2010/main" val="153512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Local hyperlink – link to the same web site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1800"/>
              </a:spcBef>
            </a:pPr>
            <a:r>
              <a:rPr lang="en-ZA" dirty="0"/>
              <a:t>Local links can point to the same page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Hyperlinks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884" y="4248925"/>
            <a:ext cx="10867748" cy="14804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some long text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#top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_self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"&gt;top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57884" y="1882925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Review 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644" y="2627301"/>
            <a:ext cx="4848225" cy="704850"/>
          </a:xfrm>
          <a:prstGeom prst="roundRect">
            <a:avLst>
              <a:gd name="adj" fmla="val 8018"/>
            </a:avLst>
          </a:prstGeom>
        </p:spPr>
      </p:pic>
      <p:sp>
        <p:nvSpPr>
          <p:cNvPr id="25" name="Bent Arrow 9"/>
          <p:cNvSpPr/>
          <p:nvPr/>
        </p:nvSpPr>
        <p:spPr>
          <a:xfrm>
            <a:off x="5535207" y="2693582"/>
            <a:ext cx="1113100" cy="572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757114" y="3878972"/>
            <a:ext cx="3048000" cy="2216552"/>
            <a:chOff x="8685212" y="3657600"/>
            <a:chExt cx="3368496" cy="244515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5212" y="3657600"/>
              <a:ext cx="3368496" cy="2445152"/>
            </a:xfrm>
            <a:prstGeom prst="roundRect">
              <a:avLst>
                <a:gd name="adj" fmla="val 3786"/>
              </a:avLst>
            </a:prstGeom>
          </p:spPr>
        </p:pic>
        <p:sp>
          <p:nvSpPr>
            <p:cNvPr id="11" name="Curved Right Arrow 10"/>
            <p:cNvSpPr/>
            <p:nvPr/>
          </p:nvSpPr>
          <p:spPr>
            <a:xfrm flipH="1" flipV="1">
              <a:off x="10514012" y="3898100"/>
              <a:ext cx="387827" cy="196415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285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</a:t>
            </a:r>
            <a:r>
              <a:rPr lang="en-US" sz="11500" b="1" dirty="0"/>
              <a:t>CSharp-Web</a:t>
            </a:r>
            <a:endParaRPr lang="en-US" sz="11500" b="1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99007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three page Web site:</a:t>
            </a:r>
          </a:p>
          <a:p>
            <a:pPr lvl="1"/>
            <a:r>
              <a:rPr lang="en-US" dirty="0"/>
              <a:t>Create page: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home.html</a:t>
            </a:r>
          </a:p>
          <a:p>
            <a:pPr lvl="1"/>
            <a:r>
              <a:rPr lang="en-US" dirty="0"/>
              <a:t>Link it with both: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</a:p>
          <a:p>
            <a:pPr lvl="1"/>
            <a:r>
              <a:rPr lang="en-US" dirty="0"/>
              <a:t>In both files create: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link "</a:t>
            </a:r>
            <a:r>
              <a:rPr lang="en-US" b="1" dirty="0">
                <a:latin typeface="Consolas" panose="020B0609020204030204" pitchFamily="49" charset="0"/>
              </a:rPr>
              <a:t>back to </a:t>
            </a:r>
            <a:r>
              <a:rPr lang="en-US" b="1" u="sng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Website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12" y="2310929"/>
            <a:ext cx="2405559" cy="2516192"/>
          </a:xfrm>
          <a:prstGeom prst="roundRect">
            <a:avLst>
              <a:gd name="adj" fmla="val 3152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936" y="1447800"/>
            <a:ext cx="3023396" cy="2164496"/>
          </a:xfrm>
          <a:prstGeom prst="roundRect">
            <a:avLst>
              <a:gd name="adj" fmla="val 2585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474" y="3816244"/>
            <a:ext cx="3017858" cy="2149958"/>
          </a:xfrm>
          <a:prstGeom prst="roundRect">
            <a:avLst>
              <a:gd name="adj" fmla="val 2963"/>
            </a:avLst>
          </a:prstGeom>
        </p:spPr>
      </p:pic>
      <p:sp>
        <p:nvSpPr>
          <p:cNvPr id="14" name="Bent Arrow 9"/>
          <p:cNvSpPr/>
          <p:nvPr/>
        </p:nvSpPr>
        <p:spPr>
          <a:xfrm rot="12006408">
            <a:off x="7185109" y="4152583"/>
            <a:ext cx="1000940" cy="1533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Bent Arrow 9"/>
          <p:cNvSpPr/>
          <p:nvPr/>
        </p:nvSpPr>
        <p:spPr>
          <a:xfrm rot="9578834">
            <a:off x="7160919" y="3219192"/>
            <a:ext cx="1000940" cy="1533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6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5" y="1573976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/&gt;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408235" y="2873005"/>
            <a:ext cx="3276600" cy="652770"/>
          </a:xfrm>
          <a:prstGeom prst="wedgeRoundRectCallout">
            <a:avLst>
              <a:gd name="adj1" fmla="val -36211"/>
              <a:gd name="adj2" fmla="val -1004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Image URL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0612" y="2113290"/>
            <a:ext cx="4495800" cy="44107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5709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5" y="1573976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logo (blue)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/&gt;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027612" y="3268660"/>
            <a:ext cx="3791077" cy="1523999"/>
          </a:xfrm>
          <a:prstGeom prst="wedgeRoundRectCallout">
            <a:avLst>
              <a:gd name="adj1" fmla="val -37248"/>
              <a:gd name="adj2" fmla="val -681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endParaRPr lang="en-US" sz="2800" dirty="0">
              <a:solidFill>
                <a:srgbClr val="FFFFFF"/>
              </a:solidFill>
            </a:endParaRPr>
          </a:p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Alternative text (displayed if the image fails to load)</a:t>
            </a:r>
          </a:p>
          <a:p>
            <a:pPr algn="ctr" defTabSz="1218987"/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60612" y="2557006"/>
            <a:ext cx="3657600" cy="44107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990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5" y="1573976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logo (blue)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441" y="1573975"/>
            <a:ext cx="2705182" cy="2372545"/>
          </a:xfrm>
          <a:prstGeom prst="roundRect">
            <a:avLst>
              <a:gd name="adj" fmla="val 586"/>
            </a:avLst>
          </a:prstGeom>
        </p:spPr>
      </p:pic>
      <p:sp>
        <p:nvSpPr>
          <p:cNvPr id="7" name="Rectangle 6"/>
          <p:cNvSpPr/>
          <p:nvPr/>
        </p:nvSpPr>
        <p:spPr>
          <a:xfrm>
            <a:off x="1293812" y="2971800"/>
            <a:ext cx="2438400" cy="8382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589212" y="4099734"/>
            <a:ext cx="3276600" cy="1005666"/>
          </a:xfrm>
          <a:prstGeom prst="wedgeRoundRectCallout">
            <a:avLst>
              <a:gd name="adj1" fmla="val -34110"/>
              <a:gd name="adj2" fmla="val -759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Image Dimensions (Measured in Pixels)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15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are given 4 image files: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apple.png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banana.png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kiwi.png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orange.png</a:t>
            </a:r>
          </a:p>
          <a:p>
            <a:r>
              <a:rPr lang="en-US" dirty="0"/>
              <a:t>Create a Web page like the screenshot on the right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3 paragraphs, each holding 5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0" y="1295400"/>
            <a:ext cx="4711692" cy="4908470"/>
          </a:xfrm>
          <a:prstGeom prst="roundRect">
            <a:avLst>
              <a:gd name="adj" fmla="val 586"/>
            </a:avLst>
          </a:prstGeom>
        </p:spPr>
      </p:pic>
    </p:spTree>
    <p:extLst>
      <p:ext uri="{BB962C8B-B14F-4D97-AF65-F5344CB8AC3E}">
        <p14:creationId xmlns:p14="http://schemas.microsoft.com/office/powerpoint/2010/main" val="165123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1141412" y="2057400"/>
            <a:ext cx="3810000" cy="1295400"/>
          </a:xfrm>
          <a:prstGeom prst="wedgeRoundRectCallout">
            <a:avLst>
              <a:gd name="adj1" fmla="val -34110"/>
              <a:gd name="adj2" fmla="val -759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Tables are defined with the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 </a:t>
            </a:r>
            <a:r>
              <a:rPr lang="en-US" sz="280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6" name="Rectangle 5"/>
          <p:cNvSpPr/>
          <p:nvPr/>
        </p:nvSpPr>
        <p:spPr>
          <a:xfrm>
            <a:off x="531812" y="1219200"/>
            <a:ext cx="14478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943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141412" y="2330791"/>
            <a:ext cx="3276600" cy="717209"/>
          </a:xfrm>
          <a:prstGeom prst="wedgeRoundRectCallout">
            <a:avLst>
              <a:gd name="adj1" fmla="val -34110"/>
              <a:gd name="adj2" fmla="val -759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table row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2812" y="1661983"/>
            <a:ext cx="8382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782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Firstname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Lastname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800" b="1" dirty="0">
                <a:latin typeface="Consolas" panose="020B0609020204030204" pitchFamily="49" charset="0"/>
              </a:rPr>
              <a:t> 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Age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293812" y="3657600"/>
            <a:ext cx="3429000" cy="838200"/>
          </a:xfrm>
          <a:prstGeom prst="wedgeRoundRectCallout">
            <a:avLst>
              <a:gd name="adj1" fmla="val -32158"/>
              <a:gd name="adj2" fmla="val -813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table header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https://i.gyazo.com/05890eb3beb868415df77cc8874e5a7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5412" y="3124200"/>
            <a:ext cx="481262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93812" y="2971800"/>
            <a:ext cx="834154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29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Firstname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Lastname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800" b="1" dirty="0">
                <a:latin typeface="Consolas" panose="020B0609020204030204" pitchFamily="49" charset="0"/>
              </a:rPr>
              <a:t> 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sz="2800" b="1" dirty="0">
                <a:latin typeface="Consolas" panose="020B0609020204030204" pitchFamily="49" charset="0"/>
              </a:rPr>
              <a:t>Age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 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dirty="0">
                <a:latin typeface="Consolas" panose="020B0609020204030204" pitchFamily="49" charset="0"/>
              </a:rPr>
              <a:t>Jill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dirty="0">
                <a:latin typeface="Consolas" panose="020B0609020204030204" pitchFamily="49" charset="0"/>
              </a:rPr>
              <a:t>Smith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r>
              <a:rPr lang="en-US" sz="2800" b="1" dirty="0">
                <a:latin typeface="Consolas" panose="020B0609020204030204" pitchFamily="49" charset="0"/>
              </a:rPr>
              <a:t> </a:t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</a:rPr>
              <a:t>    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dirty="0">
                <a:latin typeface="Consolas" panose="020B0609020204030204" pitchFamily="49" charset="0"/>
              </a:rPr>
              <a:t>50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  <a:r>
              <a:rPr lang="en-US" sz="2800" b="1" dirty="0">
                <a:latin typeface="Consolas" panose="020B0609020204030204" pitchFamily="49" charset="0"/>
              </a:rPr>
              <a:t/>
            </a:r>
            <a:br>
              <a:rPr lang="en-US" sz="2800" b="1" dirty="0">
                <a:latin typeface="Consolas" panose="020B0609020204030204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370012" y="5686802"/>
            <a:ext cx="3429000" cy="838200"/>
          </a:xfrm>
          <a:prstGeom prst="wedgeRoundRectCallout">
            <a:avLst>
              <a:gd name="adj1" fmla="val -32158"/>
              <a:gd name="adj2" fmla="val -813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table cell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https://i.gyazo.com/05890eb3beb868415df77cc8874e5a7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3124200"/>
            <a:ext cx="4812626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gyazo.com/05890eb3beb868415df77cc8874e5a7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5412" y="3124200"/>
            <a:ext cx="481262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324179" y="5082286"/>
            <a:ext cx="807833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215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Attributes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05770" y="1138704"/>
            <a:ext cx="11353800" cy="54503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border="1"&gt;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</a:t>
            </a:r>
            <a:r>
              <a:rPr lang="en-US" sz="2400" b="1" dirty="0">
                <a:latin typeface="Consolas" panose="020B0609020204030204" pitchFamily="49" charset="0"/>
              </a:rPr>
              <a:t>Month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</a:t>
            </a:r>
            <a:r>
              <a:rPr lang="en-US" sz="2400" b="1" dirty="0">
                <a:latin typeface="Consolas" panose="020B0609020204030204" pitchFamily="49" charset="0"/>
              </a:rPr>
              <a:t>Savings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400" b="1" dirty="0">
                <a:latin typeface="Consolas" panose="020B0609020204030204" pitchFamily="49" charset="0"/>
              </a:rPr>
              <a:t>January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400" b="1" dirty="0">
                <a:latin typeface="Consolas" panose="020B0609020204030204" pitchFamily="49" charset="0"/>
              </a:rPr>
              <a:t>$100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400" b="1" dirty="0">
                <a:latin typeface="Consolas" panose="020B0609020204030204" pitchFamily="49" charset="0"/>
              </a:rPr>
              <a:t>February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400" b="1" dirty="0">
                <a:latin typeface="Consolas" panose="020B0609020204030204" pitchFamily="49" charset="0"/>
              </a:rPr>
              <a:t>$80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74812" y="1237418"/>
            <a:ext cx="17526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551112" y="2057400"/>
            <a:ext cx="3924300" cy="1295400"/>
          </a:xfrm>
          <a:prstGeom prst="wedgeRoundRectCallout">
            <a:avLst>
              <a:gd name="adj1" fmla="val -41102"/>
              <a:gd name="adj2" fmla="val -857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whether the table border should be visible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https://i.gyazo.com/8b830a015ccc424f052f6519071b7a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3581400"/>
            <a:ext cx="5481144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Basics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HTML? Common tags in HTML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14" descr="Резултат с изображение за htm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80" y="1143000"/>
            <a:ext cx="3509663" cy="35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53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Attributes (2)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dirty="0">
                <a:latin typeface="Consolas" panose="020B0609020204030204" pitchFamily="49" charset="0"/>
              </a:rPr>
              <a:t>Cell that spans two columns: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&lt;th&gt;</a:t>
            </a:r>
            <a:r>
              <a:rPr lang="en-US" sz="2800" b="1" dirty="0">
                <a:latin typeface="Consolas" panose="020B0609020204030204" pitchFamily="49" charset="0"/>
              </a:rPr>
              <a:t>Name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&lt;th colspan="</a:t>
            </a:r>
            <a:r>
              <a:rPr lang="en-US" sz="2800" b="1" dirty="0">
                <a:latin typeface="Consolas" panose="020B0609020204030204" pitchFamily="49" charset="0"/>
              </a:rPr>
              <a:t>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dirty="0">
                <a:latin typeface="Consolas" panose="020B0609020204030204" pitchFamily="49" charset="0"/>
              </a:rPr>
              <a:t>Telephone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800" b="1" dirty="0">
                <a:latin typeface="Consolas" panose="020B0609020204030204" pitchFamily="49" charset="0"/>
              </a:rPr>
              <a:t>Bill Gates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800" b="1" dirty="0">
                <a:latin typeface="Consolas" panose="020B0609020204030204" pitchFamily="49" charset="0"/>
              </a:rPr>
              <a:t>55577854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  <a:r>
              <a:rPr lang="en-US" sz="2800" b="1" dirty="0">
                <a:latin typeface="Consolas" panose="020B0609020204030204" pitchFamily="49" charset="0"/>
              </a:rPr>
              <a:t>55577855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122612" y="1752600"/>
            <a:ext cx="4243659" cy="838200"/>
          </a:xfrm>
          <a:prstGeom prst="wedgeRoundRectCallout">
            <a:avLst>
              <a:gd name="adj1" fmla="val -29621"/>
              <a:gd name="adj2" fmla="val 955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how many columns the cell will span 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098" name="Picture 2" descr="https://i.gyazo.com/fbbbe43e50b85188fe38a08ce49c6f4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2" y="3886200"/>
            <a:ext cx="5135971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55812" y="2971800"/>
            <a:ext cx="22098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89412" y="3276600"/>
            <a:ext cx="3810000" cy="1524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99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Attributes (3)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03212" y="901836"/>
            <a:ext cx="11353800" cy="58196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&lt;th&gt;</a:t>
            </a:r>
            <a:r>
              <a:rPr lang="en-US" sz="2800" b="1" dirty="0">
                <a:latin typeface="Consolas" panose="020B0609020204030204" pitchFamily="49" charset="0"/>
              </a:rPr>
              <a:t>Name: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&lt;td&gt;</a:t>
            </a:r>
            <a:r>
              <a:rPr lang="en-US" sz="2800" b="1" dirty="0">
                <a:latin typeface="Consolas" panose="020B0609020204030204" pitchFamily="49" charset="0"/>
              </a:rPr>
              <a:t>Bill Gates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&lt;th rowspan="</a:t>
            </a:r>
            <a:r>
              <a:rPr lang="en-US" sz="2800" b="1" dirty="0">
                <a:latin typeface="Consolas" panose="020B0609020204030204" pitchFamily="49" charset="0"/>
              </a:rPr>
              <a:t>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dirty="0">
                <a:latin typeface="Consolas" panose="020B0609020204030204" pitchFamily="49" charset="0"/>
              </a:rPr>
              <a:t>Telephone: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&lt;td&gt;</a:t>
            </a:r>
            <a:r>
              <a:rPr lang="en-US" sz="2800" b="1" dirty="0">
                <a:latin typeface="Consolas" panose="020B0609020204030204" pitchFamily="49" charset="0"/>
              </a:rPr>
              <a:t>55577854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&lt;td&gt;</a:t>
            </a:r>
            <a:r>
              <a:rPr lang="en-US" sz="2800" b="1" dirty="0">
                <a:latin typeface="Consolas" panose="020B0609020204030204" pitchFamily="49" charset="0"/>
              </a:rPr>
              <a:t>55577855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&lt;/tr&gt;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858282" y="4444552"/>
            <a:ext cx="4243659" cy="838200"/>
          </a:xfrm>
          <a:prstGeom prst="wedgeRoundRectCallout">
            <a:avLst>
              <a:gd name="adj1" fmla="val -41901"/>
              <a:gd name="adj2" fmla="val -1050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how many rows the cell will span 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79612" y="3621157"/>
            <a:ext cx="22098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026" name="Picture 2" descr="https://i.gyazo.com/c048e842d7f311efb31e17dcd1c8e3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228945"/>
            <a:ext cx="49911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427412" y="2819400"/>
            <a:ext cx="2743200" cy="8017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24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like in the screenshot:</a:t>
            </a:r>
          </a:p>
          <a:p>
            <a:pPr lvl="1"/>
            <a:r>
              <a:rPr lang="en-US" dirty="0"/>
              <a:t>File name: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receipt.html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SoftUni Store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Hints:</a:t>
            </a:r>
          </a:p>
          <a:p>
            <a:pPr lvl="1"/>
            <a:r>
              <a:rPr lang="en-US" dirty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colspan</a:t>
            </a:r>
            <a:r>
              <a:rPr lang="en-US" dirty="0"/>
              <a:t>  attribute for the last rows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&amp;copy; </a:t>
            </a:r>
            <a:r>
              <a:rPr lang="en-US" dirty="0"/>
              <a:t>for the copyright sign on the last row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Receipt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9087"/>
          <a:stretch/>
        </p:blipFill>
        <p:spPr>
          <a:xfrm>
            <a:off x="6071675" y="1806576"/>
            <a:ext cx="5514278" cy="32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2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Receipt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840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&lt;title&gt;TODO List&lt;/title&gt;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&lt;table border="1"&gt;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/ Description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Qty.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Price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sz="2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Cost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&lt;!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–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 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Code continues on next slide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--&gt;</a:t>
            </a: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receipt.html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303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Receipt – Solution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151121"/>
            <a:ext cx="11620597" cy="5373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dirty="0">
                <a:solidFill>
                  <a:srgbClr val="FBEEC9"/>
                </a:solidFill>
                <a:latin typeface="Consolas" panose="020B0609020204030204" pitchFamily="49" charset="0"/>
              </a:rPr>
              <a:t>  </a:t>
            </a: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. . .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dirty="0">
                <a:solidFill>
                  <a:srgbClr val="FBEEC9"/>
                </a:solidFill>
                <a:latin typeface="Consolas" panose="020B0609020204030204" pitchFamily="49" charset="0"/>
              </a:rPr>
              <a:t>     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&lt;!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–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 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TODO: Write the first two rows of the receipt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--&gt;</a:t>
            </a:r>
            <a:endParaRPr lang="en-US" sz="2200" b="1" i="1" dirty="0">
              <a:solidFill>
                <a:srgbClr val="B2B2B2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  &lt;tr&gt;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dirty="0">
                <a:solidFill>
                  <a:srgbClr val="FBEEC9"/>
                </a:solidFill>
                <a:latin typeface="Consolas" panose="020B0609020204030204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 colspan="3"&gt;</a:t>
            </a: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Subtotal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&lt;td&gt;</a:t>
            </a: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$110.00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latin typeface="Consolas" panose="020B0609020204030204" pitchFamily="49" charset="0"/>
              </a:rPr>
              <a:t>   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&lt;!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–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 </a:t>
            </a: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TODO: Write the Tax and Grand Total rows </a:t>
            </a:r>
            <a:r>
              <a:rPr lang="ru-RU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--&gt;</a:t>
            </a:r>
            <a:endParaRPr lang="en-US" sz="2200" b="1" i="1" dirty="0">
              <a:solidFill>
                <a:srgbClr val="B2B2B2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  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&lt;td colspan="4"&gt;</a:t>
            </a: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&lt;em&gt;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&amp;copy; </a:t>
            </a: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2017 &amp;ndash; SoftUni Store&lt;/em&gt;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&lt;/table&gt;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&lt;/body&gt;</a:t>
            </a:r>
            <a:b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</a:br>
            <a:r>
              <a:rPr lang="en-US" sz="2200" b="1" dirty="0">
                <a:solidFill>
                  <a:srgbClr val="FBEEC9"/>
                </a:solidFill>
                <a:latin typeface="Consolas" panose="020B0609020204030204" pitchFamily="49" charset="0"/>
              </a:rPr>
              <a:t>&lt;/html&gt;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dirty="0">
              <a:solidFill>
                <a:srgbClr val="FBEEC9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i="1" dirty="0">
              <a:solidFill>
                <a:srgbClr val="B2B2B2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i="1" dirty="0">
                <a:solidFill>
                  <a:srgbClr val="B2B2B2"/>
                </a:solidFill>
                <a:latin typeface="Consolas" panose="020B0609020204030204" pitchFamily="49" charset="0"/>
              </a:rPr>
              <a:t>  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dirty="0">
              <a:solidFill>
                <a:srgbClr val="FBEEC9"/>
              </a:solidFill>
              <a:latin typeface="Consolas" panose="020B0609020204030204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77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forms </a:t>
            </a:r>
            <a:r>
              <a:rPr lang="en-US" dirty="0"/>
              <a:t>allow user to fill data</a:t>
            </a:r>
            <a:br>
              <a:rPr lang="en-US" dirty="0"/>
            </a:br>
            <a:r>
              <a:rPr lang="en-US" dirty="0"/>
              <a:t>and send it to the server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 fields </a:t>
            </a:r>
            <a:r>
              <a:rPr lang="en-US" dirty="0"/>
              <a:t>can hold text, number,</a:t>
            </a:r>
            <a:br>
              <a:rPr lang="en-US" dirty="0"/>
            </a:br>
            <a:r>
              <a:rPr lang="en-US" dirty="0"/>
              <a:t>date, radio button, checkbox, …</a:t>
            </a:r>
          </a:p>
          <a:p>
            <a:r>
              <a:rPr lang="en-US" dirty="0"/>
              <a:t>Creating a contact form: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7236" y="4267200"/>
            <a:ext cx="1067117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First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Last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name="lastname"&gt;&lt;br&gt;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926"/>
          <a:stretch/>
        </p:blipFill>
        <p:spPr>
          <a:xfrm>
            <a:off x="7847012" y="1052576"/>
            <a:ext cx="3581400" cy="3011632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val="245084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9707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form: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First Name – Text Box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Last Name – Text Box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Submit Button</a:t>
            </a:r>
          </a:p>
          <a:p>
            <a:r>
              <a:rPr lang="en-US" dirty="0"/>
              <a:t>Create a Web page like the screenshot on the right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&lt;input type="text"/&gt;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&lt;input type="submit"/&gt;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Forms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6163"/>
          <a:stretch/>
        </p:blipFill>
        <p:spPr>
          <a:xfrm>
            <a:off x="7249608" y="1447800"/>
            <a:ext cx="4165271" cy="3569661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val="427936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0126"/>
            <a:ext cx="8938472" cy="820600"/>
          </a:xfrm>
        </p:spPr>
        <p:txBody>
          <a:bodyPr/>
          <a:lstStyle/>
          <a:p>
            <a:r>
              <a:rPr lang="en-US" dirty="0"/>
              <a:t>Basic HTML Tags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1994"/>
            <a:ext cx="8938472" cy="719034"/>
          </a:xfrm>
        </p:spPr>
        <p:txBody>
          <a:bodyPr/>
          <a:lstStyle/>
          <a:p>
            <a:r>
              <a:rPr lang="en-US" dirty="0"/>
              <a:t>Live Problems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12" y="1054508"/>
            <a:ext cx="5181600" cy="3464442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362" y="632750"/>
            <a:ext cx="4343400" cy="2904017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737" y="3059575"/>
            <a:ext cx="2570480" cy="1676400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987" y="1369986"/>
            <a:ext cx="2971800" cy="3095914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59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 Elements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12812" y="5754968"/>
            <a:ext cx="10363200" cy="630869"/>
          </a:xfrm>
        </p:spPr>
        <p:txBody>
          <a:bodyPr/>
          <a:lstStyle/>
          <a:p>
            <a:r>
              <a:rPr lang="en-US" sz="3600" dirty="0"/>
              <a:t>Commonly Used Elements When Making Forms</a:t>
            </a:r>
          </a:p>
        </p:txBody>
      </p:sp>
      <p:pic>
        <p:nvPicPr>
          <p:cNvPr id="2052" name="Picture 4" descr="Резултат с изображение за html for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112" y="1312658"/>
            <a:ext cx="5562600" cy="318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17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(1)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&lt;p&gt;First name:&lt;/p&gt;</a:t>
            </a:r>
          </a:p>
          <a:p>
            <a:r>
              <a:rPr lang="en-US" sz="2800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value="First Name" /&gt;</a:t>
            </a: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dirty="0">
                <a:solidFill>
                  <a:srgbClr val="FBEEC9"/>
                </a:solidFill>
              </a:rPr>
              <a:t>. .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9A4BA6-A953-4BE0-A514-925D94A63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07"/>
          <a:stretch/>
        </p:blipFill>
        <p:spPr>
          <a:xfrm>
            <a:off x="7004766" y="1447801"/>
            <a:ext cx="3966446" cy="2057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83BE665-5113-4002-AC39-F1304DB1B60D}"/>
              </a:ext>
            </a:extLst>
          </p:cNvPr>
          <p:cNvSpPr/>
          <p:nvPr/>
        </p:nvSpPr>
        <p:spPr>
          <a:xfrm>
            <a:off x="2208212" y="2103620"/>
            <a:ext cx="22860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>
            <a:extLst>
              <a:ext uri="{FF2B5EF4-FFF2-40B4-BE49-F238E27FC236}">
                <a16:creationId xmlns:a16="http://schemas.microsoft.com/office/drawing/2014/main" xmlns="" id="{55657ECE-D8EB-462E-B646-6FD01F473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2" y="3454253"/>
            <a:ext cx="3810000" cy="734952"/>
          </a:xfrm>
          <a:prstGeom prst="wedgeRoundRectCallout">
            <a:avLst>
              <a:gd name="adj1" fmla="val -48667"/>
              <a:gd name="adj2" fmla="val -1698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text input field</a:t>
            </a:r>
          </a:p>
        </p:txBody>
      </p:sp>
    </p:spTree>
    <p:extLst>
      <p:ext uri="{BB962C8B-B14F-4D97-AF65-F5344CB8AC3E}">
        <p14:creationId xmlns:p14="http://schemas.microsoft.com/office/powerpoint/2010/main" val="353219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HTML?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/>
              <a:t>HTML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yper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arkup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anguage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ts val="3600"/>
              </a:lnSpc>
            </a:pPr>
            <a:r>
              <a:rPr lang="en-US" dirty="0"/>
              <a:t>A notation for describing</a:t>
            </a:r>
          </a:p>
          <a:p>
            <a:pPr lvl="2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 structure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(semantic markup)</a:t>
            </a:r>
          </a:p>
          <a:p>
            <a:pPr lvl="2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formatting </a:t>
            </a:r>
            <a:r>
              <a:rPr lang="en-US" dirty="0"/>
              <a:t>(presentation markup)</a:t>
            </a:r>
          </a:p>
          <a:p>
            <a:pPr>
              <a:defRPr/>
            </a:pPr>
            <a:r>
              <a:rPr lang="en-US" dirty="0"/>
              <a:t>The markup tags provide meta-information about the page content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define its structure</a:t>
            </a:r>
          </a:p>
          <a:p>
            <a:pPr>
              <a:defRPr/>
            </a:pPr>
            <a:r>
              <a:rPr lang="en-US" dirty="0"/>
              <a:t>A HTML document consists of many tags (with nesting)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 descr="http://www.iconhot.com/icon/png/coded/512/page-htm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208571"/>
            <a:ext cx="1904868" cy="225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7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(1)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&lt;p&gt;First name:&lt;/p&gt;</a:t>
            </a:r>
          </a:p>
          <a:p>
            <a:r>
              <a:rPr lang="en-US" sz="2800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value="First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endParaRPr lang="en-US" sz="2800" noProof="1">
              <a:solidFill>
                <a:srgbClr val="FBEEC9"/>
              </a:solidFill>
            </a:endParaRPr>
          </a:p>
          <a:p>
            <a:endParaRPr lang="en-US" sz="28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noProof="1">
              <a:solidFill>
                <a:srgbClr val="FBEEC9"/>
              </a:solidFill>
            </a:endParaRPr>
          </a:p>
          <a:p>
            <a:endParaRPr lang="en-US" sz="28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noProof="1">
              <a:solidFill>
                <a:srgbClr val="FBEEC9"/>
              </a:solidFill>
            </a:endParaRPr>
          </a:p>
          <a:p>
            <a:endParaRPr lang="en-US" sz="28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. . .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647920" y="3731458"/>
            <a:ext cx="3356846" cy="1744211"/>
          </a:xfrm>
          <a:prstGeom prst="wedgeRoundRectCallout">
            <a:avLst>
              <a:gd name="adj1" fmla="val -90830"/>
              <a:gd name="adj2" fmla="val -897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Default text displayed in the input field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93812" y="2514600"/>
            <a:ext cx="36576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8407"/>
          <a:stretch/>
        </p:blipFill>
        <p:spPr>
          <a:xfrm>
            <a:off x="7004766" y="1447801"/>
            <a:ext cx="396644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6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(1)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&lt;p&gt;First name:&lt;/p&gt;</a:t>
            </a:r>
          </a:p>
          <a:p>
            <a:r>
              <a:rPr lang="en-US" sz="2800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value="First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&lt;p&gt;Last name:&lt;/p&gt;</a:t>
            </a:r>
          </a:p>
          <a:p>
            <a:r>
              <a:rPr lang="en-US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placeholder="Last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endParaRPr lang="en-US" sz="2800" dirty="0">
              <a:solidFill>
                <a:srgbClr val="FBEEC9"/>
              </a:solidFill>
            </a:endParaRPr>
          </a:p>
          <a:p>
            <a:endParaRPr lang="en-US" sz="2800" dirty="0">
              <a:solidFill>
                <a:srgbClr val="FBEEC9"/>
              </a:solidFill>
            </a:endParaRPr>
          </a:p>
          <a:p>
            <a:endParaRPr lang="en-US" sz="2800" dirty="0">
              <a:solidFill>
                <a:srgbClr val="FBEEC9"/>
              </a:solidFill>
            </a:endParaRPr>
          </a:p>
          <a:p>
            <a:r>
              <a:rPr lang="bg-BG" sz="2800" dirty="0">
                <a:solidFill>
                  <a:srgbClr val="FBEEC9"/>
                </a:solidFill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. . .</a:t>
            </a:r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17612" y="3810000"/>
            <a:ext cx="46482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665412" y="4984564"/>
            <a:ext cx="4800600" cy="1219200"/>
          </a:xfrm>
          <a:prstGeom prst="wedgeRoundRectCallout">
            <a:avLst>
              <a:gd name="adj1" fmla="val -56280"/>
              <a:gd name="adj2" fmla="val -1074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Placeholder text which gets removed upon user input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b="48407"/>
          <a:stretch/>
        </p:blipFill>
        <p:spPr>
          <a:xfrm>
            <a:off x="7004766" y="1447801"/>
            <a:ext cx="3966446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23566"/>
          <a:stretch/>
        </p:blipFill>
        <p:spPr>
          <a:xfrm>
            <a:off x="7004766" y="1447801"/>
            <a:ext cx="396644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0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23566"/>
          <a:stretch/>
        </p:blipFill>
        <p:spPr>
          <a:xfrm>
            <a:off x="7004766" y="1447801"/>
            <a:ext cx="3966446" cy="304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(1)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&lt;p&gt;First name:&lt;/p&gt;</a:t>
            </a:r>
          </a:p>
          <a:p>
            <a:r>
              <a:rPr lang="en-US" sz="2800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value="First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&lt;p&gt;Last name:&lt;/p&gt;</a:t>
            </a:r>
          </a:p>
          <a:p>
            <a:r>
              <a:rPr lang="en-US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type="text"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placeholder="Last Name"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&lt;p&gt;Password:&lt;/p&gt;</a:t>
            </a:r>
          </a:p>
          <a:p>
            <a:r>
              <a:rPr lang="en-US" b="0" dirty="0">
                <a:effectLst/>
              </a:rPr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&lt;input type="password"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  placeholder="Password" 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</a:t>
            </a:r>
            <a:r>
              <a:rPr lang="ru-RU" sz="2800" i="1" dirty="0">
                <a:solidFill>
                  <a:srgbClr val="B2B2B2"/>
                </a:solidFill>
              </a:rPr>
              <a:t>&lt;!</a:t>
            </a:r>
            <a:r>
              <a:rPr lang="en-US" sz="2800" i="1" dirty="0">
                <a:solidFill>
                  <a:srgbClr val="B2B2B2"/>
                </a:solidFill>
              </a:rPr>
              <a:t>–</a:t>
            </a:r>
            <a:r>
              <a:rPr lang="ru-RU" sz="2800" i="1" dirty="0">
                <a:solidFill>
                  <a:srgbClr val="B2B2B2"/>
                </a:solidFill>
              </a:rPr>
              <a:t> </a:t>
            </a:r>
            <a:r>
              <a:rPr lang="en-US" sz="2800" i="1" dirty="0">
                <a:solidFill>
                  <a:srgbClr val="B2B2B2"/>
                </a:solidFill>
              </a:rPr>
              <a:t>Code continues on next slide </a:t>
            </a:r>
            <a:r>
              <a:rPr lang="ru-RU" sz="2800" i="1" dirty="0">
                <a:solidFill>
                  <a:srgbClr val="B2B2B2"/>
                </a:solidFill>
              </a:rPr>
              <a:t>--&gt;</a:t>
            </a:r>
            <a:endParaRPr lang="en-US" sz="2800" i="1" dirty="0">
              <a:solidFill>
                <a:srgbClr val="B2B2B2"/>
              </a:solidFill>
            </a:endParaRPr>
          </a:p>
          <a:p>
            <a:r>
              <a:rPr lang="en-US" sz="2800" i="1" dirty="0">
                <a:solidFill>
                  <a:srgbClr val="B2B2B2"/>
                </a:solidFill>
                <a:cs typeface="+mn-cs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. . 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08212" y="4686954"/>
            <a:ext cx="2971800" cy="47478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055812" y="2971800"/>
            <a:ext cx="3810000" cy="1385558"/>
          </a:xfrm>
          <a:prstGeom prst="wedgeRoundRectCallout">
            <a:avLst>
              <a:gd name="adj1" fmla="val -8561"/>
              <a:gd name="adj2" fmla="val 789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Defines a password input field (input text gets masked with </a:t>
            </a:r>
            <a:r>
              <a:rPr lang="en-US" dirty="0"/>
              <a:t>● or *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b="23566"/>
          <a:stretch/>
        </p:blipFill>
        <p:spPr>
          <a:xfrm>
            <a:off x="7004766" y="1443012"/>
            <a:ext cx="3966446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754" y="1443011"/>
            <a:ext cx="3964457" cy="39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 . .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&lt;p&gt;Gender:&lt;/p&gt;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Female&lt;br/&gt;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Other&lt;br/&gt;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endParaRPr lang="en-US" sz="2800" dirty="0">
              <a:solidFill>
                <a:srgbClr val="FBEEC9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5940BD0-8814-4A3E-AC8C-6B2D9E614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200"/>
          <a:stretch/>
        </p:blipFill>
        <p:spPr>
          <a:xfrm>
            <a:off x="8505185" y="3730629"/>
            <a:ext cx="2952750" cy="19081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DD30A0C-E5D0-4670-951A-43E8C5BEAB3D}"/>
              </a:ext>
            </a:extLst>
          </p:cNvPr>
          <p:cNvSpPr/>
          <p:nvPr/>
        </p:nvSpPr>
        <p:spPr>
          <a:xfrm>
            <a:off x="2208212" y="2133601"/>
            <a:ext cx="24384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>
            <a:extLst>
              <a:ext uri="{FF2B5EF4-FFF2-40B4-BE49-F238E27FC236}">
                <a16:creationId xmlns:a16="http://schemas.microsoft.com/office/drawing/2014/main" xmlns="" id="{DA3D9213-1343-4FBB-A331-773E02E4B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6412" y="2890329"/>
            <a:ext cx="3352800" cy="840300"/>
          </a:xfrm>
          <a:prstGeom prst="wedgeRoundRectCallout">
            <a:avLst>
              <a:gd name="adj1" fmla="val -37352"/>
              <a:gd name="adj2" fmla="val -932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radio button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36FFA2F-35DC-407B-A623-A18C3089A05D}"/>
              </a:ext>
            </a:extLst>
          </p:cNvPr>
          <p:cNvSpPr/>
          <p:nvPr/>
        </p:nvSpPr>
        <p:spPr>
          <a:xfrm>
            <a:off x="4799012" y="2145539"/>
            <a:ext cx="2590800" cy="36906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AutoShape 25">
            <a:extLst>
              <a:ext uri="{FF2B5EF4-FFF2-40B4-BE49-F238E27FC236}">
                <a16:creationId xmlns:a16="http://schemas.microsoft.com/office/drawing/2014/main" xmlns="" id="{BF55DDF8-4EC6-48A3-920F-49954B1A9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4212" y="929937"/>
            <a:ext cx="5791200" cy="840300"/>
          </a:xfrm>
          <a:prstGeom prst="wedgeRoundRectCallout">
            <a:avLst>
              <a:gd name="adj1" fmla="val -32948"/>
              <a:gd name="adj2" fmla="val 951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NOTE: All radio buttons of a group MUST share the same name</a:t>
            </a:r>
          </a:p>
        </p:txBody>
      </p:sp>
    </p:spTree>
    <p:extLst>
      <p:ext uri="{BB962C8B-B14F-4D97-AF65-F5344CB8AC3E}">
        <p14:creationId xmlns:p14="http://schemas.microsoft.com/office/powerpoint/2010/main" val="352753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 . .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&lt;p&gt;Gender:&lt;/p&gt;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type="radio" name="gender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/&gt;</a:t>
            </a:r>
            <a:r>
              <a:rPr lang="en-US" sz="2800" dirty="0">
                <a:solidFill>
                  <a:srgbClr val="FBEEC9"/>
                </a:solidFill>
              </a:rPr>
              <a:t>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type="radio" name="gender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/&gt;</a:t>
            </a:r>
            <a:r>
              <a:rPr lang="en-US" sz="2800" dirty="0">
                <a:solidFill>
                  <a:srgbClr val="FBEEC9"/>
                </a:solidFill>
              </a:rPr>
              <a:t>Female&lt;br/&gt;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type="radio" name="gender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/&gt;</a:t>
            </a:r>
            <a:r>
              <a:rPr lang="en-US" sz="2800" dirty="0">
                <a:solidFill>
                  <a:srgbClr val="FBEEC9"/>
                </a:solidFill>
              </a:rPr>
              <a:t>Other&lt;br/&gt;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&lt;p&gt;What transport do you use:&lt;/p&gt;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/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type="checkbox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/&gt; </a:t>
            </a:r>
            <a:r>
              <a:rPr lang="en-US" sz="2800" dirty="0">
                <a:solidFill>
                  <a:srgbClr val="FBEEC9"/>
                </a:solidFill>
              </a:rPr>
              <a:t>I have a bike</a:t>
            </a:r>
          </a:p>
          <a:p>
            <a:r>
              <a:rPr lang="en-US" sz="2800" dirty="0">
                <a:solidFill>
                  <a:srgbClr val="FBEEC9"/>
                </a:solidFill>
              </a:rPr>
              <a:t>  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  &lt;input type="checkbox"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+mn-cs"/>
              </a:rPr>
              <a:t>&gt; </a:t>
            </a:r>
            <a:r>
              <a:rPr lang="en-US" sz="2800" dirty="0">
                <a:solidFill>
                  <a:srgbClr val="FBEEC9"/>
                </a:solidFill>
              </a:rPr>
              <a:t>I have a car</a:t>
            </a:r>
          </a:p>
          <a:p>
            <a:r>
              <a:rPr lang="en-US" sz="2800" dirty="0">
                <a:solidFill>
                  <a:srgbClr val="FBEEC9"/>
                </a:solidFill>
              </a:rPr>
              <a:t>  </a:t>
            </a: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cs typeface="+mn-cs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36200"/>
          <a:stretch/>
        </p:blipFill>
        <p:spPr>
          <a:xfrm>
            <a:off x="8505185" y="3730629"/>
            <a:ext cx="2952750" cy="1908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0722"/>
          <a:stretch/>
        </p:blipFill>
        <p:spPr>
          <a:xfrm>
            <a:off x="8505185" y="3730629"/>
            <a:ext cx="2952750" cy="26701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4412" y="3886200"/>
            <a:ext cx="29718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1674812" y="2667000"/>
            <a:ext cx="4086225" cy="840300"/>
          </a:xfrm>
          <a:prstGeom prst="wedgeRoundRectCallout">
            <a:avLst>
              <a:gd name="adj1" fmla="val 4076"/>
              <a:gd name="adj2" fmla="val 975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checkbox</a:t>
            </a:r>
          </a:p>
        </p:txBody>
      </p:sp>
    </p:spTree>
    <p:extLst>
      <p:ext uri="{BB962C8B-B14F-4D97-AF65-F5344CB8AC3E}">
        <p14:creationId xmlns:p14="http://schemas.microsoft.com/office/powerpoint/2010/main" val="65617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Input Types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5770" y="1138704"/>
            <a:ext cx="113538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 . .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&lt;p&gt;Gender:&lt;/p&gt;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Female&lt;br/&gt;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type="radio" name="gender"/&gt;</a:t>
            </a:r>
            <a:r>
              <a:rPr lang="en-US" sz="2800" dirty="0">
                <a:solidFill>
                  <a:srgbClr val="FBEEC9"/>
                </a:solidFill>
              </a:rPr>
              <a:t>Other&lt;br/&gt;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>
                <a:solidFill>
                  <a:srgbClr val="FBEEC9"/>
                </a:solidFill>
              </a:rPr>
              <a:t>&lt;p&gt;What transport do you use:&lt;/p&gt;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type="checkbox"/&gt; </a:t>
            </a:r>
            <a:r>
              <a:rPr lang="en-US" sz="2800" dirty="0">
                <a:solidFill>
                  <a:srgbClr val="FBEEC9"/>
                </a:solidFill>
              </a:rPr>
              <a:t>I have a bike</a:t>
            </a:r>
          </a:p>
          <a:p>
            <a:r>
              <a:rPr lang="en-US" sz="2800" dirty="0">
                <a:solidFill>
                  <a:srgbClr val="FBEEC9"/>
                </a:solidFill>
              </a:rPr>
              <a:t>  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 type="checkbox"/&gt; </a:t>
            </a:r>
            <a:r>
              <a:rPr lang="en-US" sz="2800" dirty="0">
                <a:solidFill>
                  <a:srgbClr val="FBEEC9"/>
                </a:solidFill>
              </a:rPr>
              <a:t>I have a car</a:t>
            </a:r>
          </a:p>
          <a:p>
            <a:r>
              <a:rPr lang="en-US" sz="2800" dirty="0">
                <a:solidFill>
                  <a:srgbClr val="FBEEC9"/>
                </a:solidFill>
              </a:rPr>
              <a:t>  &lt;br/&gt;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&lt;input type="submit" value="Submit"/&gt;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185" y="3730629"/>
            <a:ext cx="2952750" cy="29908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08212" y="5562600"/>
            <a:ext cx="2667000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188183" y="4356257"/>
            <a:ext cx="3667125" cy="840300"/>
          </a:xfrm>
          <a:prstGeom prst="wedgeRoundRectCallout">
            <a:avLst>
              <a:gd name="adj1" fmla="val 35755"/>
              <a:gd name="adj2" fmla="val 1010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Defines a submit button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025066" y="5562600"/>
            <a:ext cx="2745746" cy="381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4137134" y="4356257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Text displayed inside the button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10722"/>
          <a:stretch/>
        </p:blipFill>
        <p:spPr>
          <a:xfrm>
            <a:off x="8505185" y="3730629"/>
            <a:ext cx="2952750" cy="26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9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744479"/>
          </a:xfrm>
        </p:spPr>
        <p:txBody>
          <a:bodyPr/>
          <a:lstStyle/>
          <a:p>
            <a:r>
              <a:rPr lang="en-US" dirty="0"/>
              <a:t>Dropdown lists are defined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&lt;select&gt; </a:t>
            </a:r>
            <a:r>
              <a:rPr lang="en-US" dirty="0"/>
              <a:t>tag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 </a:t>
            </a:r>
            <a:r>
              <a:rPr lang="en-US" dirty="0"/>
              <a:t>elements define options that can be selected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Dropdown Lists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03212" y="2895600"/>
            <a:ext cx="11353800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&lt;select&gt;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Volvo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&lt;/option&gt;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  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Saab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&lt;/option&gt;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  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Fiat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&lt;/option&gt;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  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&lt;option&gt;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Audi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&lt;/option&gt;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&lt;/select&gt;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2918613"/>
            <a:ext cx="4114800" cy="361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5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744479"/>
          </a:xfrm>
        </p:spPr>
        <p:txBody>
          <a:bodyPr>
            <a:normAutofit fontScale="92500"/>
          </a:bodyPr>
          <a:lstStyle/>
          <a:p>
            <a:r>
              <a:rPr lang="en-US" dirty="0"/>
              <a:t>Text areas</a:t>
            </a:r>
            <a:r>
              <a:rPr lang="bg-BG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multi-line</a:t>
            </a:r>
            <a:r>
              <a:rPr lang="en-US" dirty="0"/>
              <a:t> input fields</a:t>
            </a:r>
            <a:r>
              <a:rPr lang="bg-BG" dirty="0"/>
              <a:t>)</a:t>
            </a:r>
            <a:r>
              <a:rPr lang="en-US" dirty="0"/>
              <a:t> are defined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&lt;textarea&gt;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dirty="0"/>
              <a:t>tag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row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</a:t>
            </a:r>
            <a:r>
              <a:rPr lang="en-US" dirty="0"/>
              <a:t> attributes define how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rows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columns</a:t>
            </a:r>
            <a:r>
              <a:rPr lang="en-US" dirty="0"/>
              <a:t> the text area will span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Areas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03212" y="2895600"/>
            <a:ext cx="78486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&lt;textarea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rows="10" cols="30"&gt;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cat was playing in the garden.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/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&lt;/textarea&gt;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487" y="2586447"/>
            <a:ext cx="3400425" cy="2990850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884612" y="5081671"/>
            <a:ext cx="4886325" cy="1342876"/>
          </a:xfrm>
          <a:prstGeom prst="wedgeRoundRectCallout">
            <a:avLst>
              <a:gd name="adj1" fmla="val 100076"/>
              <a:gd name="adj2" fmla="val -322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The user can drag the bottom-right corner to resize the text area</a:t>
            </a:r>
          </a:p>
        </p:txBody>
      </p:sp>
    </p:spTree>
    <p:extLst>
      <p:ext uri="{BB962C8B-B14F-4D97-AF65-F5344CB8AC3E}">
        <p14:creationId xmlns:p14="http://schemas.microsoft.com/office/powerpoint/2010/main" val="355583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CSS (Cascading Style Sheets)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Add Style to Your Website</a:t>
            </a:r>
          </a:p>
        </p:txBody>
      </p:sp>
      <p:pic>
        <p:nvPicPr>
          <p:cNvPr id="1026" name="Picture 2" descr="Резултат с изображение за c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248" y="882275"/>
            <a:ext cx="3962400" cy="385739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8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defines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styling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CSS specifies fonts, colors, margins, sizes, positioning, floating, …</a:t>
            </a:r>
          </a:p>
          <a:p>
            <a:pPr lvl="1"/>
            <a:r>
              <a:rPr lang="en-US" dirty="0"/>
              <a:t>Uses CSS declarations in format: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property:value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CSS </a:t>
            </a:r>
            <a:r>
              <a:rPr lang="en-US" dirty="0"/>
              <a:t>defines formatting rules for certain HTML element: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3810000"/>
            <a:ext cx="10867748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RED text paragraph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11055"/>
          <a:stretch/>
        </p:blipFill>
        <p:spPr>
          <a:xfrm>
            <a:off x="2627312" y="4659531"/>
            <a:ext cx="6934200" cy="1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 txBox="1">
            <a:spLocks/>
          </p:cNvSpPr>
          <p:nvPr/>
        </p:nvSpPr>
        <p:spPr>
          <a:xfrm>
            <a:off x="1608916" y="4153869"/>
            <a:ext cx="898129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 href="/home"&gt;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Navigate to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 page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&lt;/b&gt;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&lt;/a&gt;</a:t>
            </a:r>
            <a:endParaRPr lang="en-US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592" y="990600"/>
            <a:ext cx="11801642" cy="563880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Tags </a:t>
            </a:r>
            <a:r>
              <a:rPr lang="en-US" dirty="0"/>
              <a:t>– the smallest piece in HTML</a:t>
            </a:r>
          </a:p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Attributes </a:t>
            </a:r>
            <a:r>
              <a:rPr lang="en-US" sz="4000" dirty="0"/>
              <a:t>–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properties of the tag, e.g. size, color, etc… </a:t>
            </a:r>
          </a:p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Elements </a:t>
            </a:r>
            <a:r>
              <a:rPr lang="en-US" sz="4000" dirty="0"/>
              <a:t>–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combination of opening, closing tag and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14851" y="4216550"/>
            <a:ext cx="260399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2066116" y="5159979"/>
            <a:ext cx="358140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00283" y="3276600"/>
            <a:ext cx="2362199" cy="652770"/>
          </a:xfrm>
          <a:prstGeom prst="wedgeRoundRectCallout">
            <a:avLst>
              <a:gd name="adj1" fmla="val 14742"/>
              <a:gd name="adj2" fmla="val 1108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Opening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3204923" y="3276600"/>
            <a:ext cx="4364616" cy="652770"/>
          </a:xfrm>
          <a:prstGeom prst="wedgeRoundRectCallout">
            <a:avLst>
              <a:gd name="adj1" fmla="val -38689"/>
              <a:gd name="adj2" fmla="val 1044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Attribute: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key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"value"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250086" y="4685611"/>
            <a:ext cx="1836134" cy="652770"/>
          </a:xfrm>
          <a:prstGeom prst="wedgeRoundRectCallout">
            <a:avLst>
              <a:gd name="adj1" fmla="val -74835"/>
              <a:gd name="adj2" fmla="val 384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3363909" y="5818521"/>
            <a:ext cx="2174381" cy="652770"/>
          </a:xfrm>
          <a:prstGeom prst="wedgeRoundRectCallout">
            <a:avLst>
              <a:gd name="adj1" fmla="val -74925"/>
              <a:gd name="adj2" fmla="val -37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Closing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647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/>
              <a:t>: specifies the color of the letters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 – Font Family, Size and Colors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896" y="3912287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#AA77FF;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"&gt;Purple 24pt&lt;/p&gt;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258" y="3873297"/>
            <a:ext cx="2914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7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/>
              <a:t>: specifies the color of the letters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font-family</a:t>
            </a:r>
            <a:r>
              <a:rPr lang="en-US" dirty="0"/>
              <a:t>: should hold several fonts. If the browser does not support the first one, it tries the next, and so on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 – Font Family, Size and Colors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896" y="3912287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#AA77FF;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Consolas, monospace;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"&gt;Purple 24pt&lt;/p&gt;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762" y="3873294"/>
            <a:ext cx="2914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6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/>
              <a:t>: specifies the color of the letters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font-family</a:t>
            </a:r>
            <a:r>
              <a:rPr lang="en-US" dirty="0"/>
              <a:t>: should hold several fonts. If the browser does not support the first one, it tries the next, and so on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font-size</a:t>
            </a:r>
            <a:r>
              <a:rPr lang="en-US" dirty="0"/>
              <a:t>: sets the size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 – Font Family, Size and Colors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896" y="3912287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#AA77FF;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Consolas, monospace;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24pt;"&gt;Purple 24pt&lt;/p&gt;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258" y="3873297"/>
            <a:ext cx="2914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Block-level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(&lt;div&gt;;&lt;h1&gt;;&lt;p&gt;)</a:t>
            </a:r>
            <a:r>
              <a:rPr lang="en-US" dirty="0"/>
              <a:t> elements:</a:t>
            </a:r>
          </a:p>
          <a:p>
            <a:pPr lvl="1"/>
            <a:r>
              <a:rPr lang="en-US" dirty="0"/>
              <a:t>Always start on a new line</a:t>
            </a:r>
          </a:p>
          <a:p>
            <a:pPr lvl="1"/>
            <a:r>
              <a:rPr lang="en-US" dirty="0"/>
              <a:t>Take up the whole width available</a:t>
            </a:r>
          </a:p>
          <a:p>
            <a:pPr lvl="1"/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element:</a:t>
            </a:r>
          </a:p>
          <a:p>
            <a:pPr lvl="1"/>
            <a:r>
              <a:rPr lang="en-US" dirty="0"/>
              <a:t>is often used as a container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HTML elements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Block-level Elements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1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&lt;div&gt; Element -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447800"/>
            <a:ext cx="5692456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 style="background-color:#AA77FF;color:white;"&gt;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&lt;h2&gt;London&lt;/h2&gt;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 style="background-color:red;color:white;"&gt;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  &lt;p&gt;London is the capital        city of England.&lt;p&gt;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395CD59-3ABB-468D-AB14-8DE798DC9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2209800"/>
            <a:ext cx="4296512" cy="2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(&lt;span&gt;;&lt;a&gt;;&lt;img&gt;)</a:t>
            </a:r>
            <a:r>
              <a:rPr lang="en-US" dirty="0"/>
              <a:t> elements: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do not start on a new line</a:t>
            </a:r>
          </a:p>
          <a:p>
            <a:pPr lvl="1"/>
            <a:r>
              <a:rPr lang="en-US" dirty="0"/>
              <a:t> only take up as much width as necessary</a:t>
            </a:r>
          </a:p>
          <a:p>
            <a:pPr lvl="1"/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/>
              <a:t> element:</a:t>
            </a:r>
          </a:p>
          <a:p>
            <a:pPr lvl="1"/>
            <a:r>
              <a:rPr lang="en-US" dirty="0"/>
              <a:t>is often used as a container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some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</p:spTree>
    <p:extLst>
      <p:ext uri="{BB962C8B-B14F-4D97-AF65-F5344CB8AC3E}">
        <p14:creationId xmlns:p14="http://schemas.microsoft.com/office/powerpoint/2010/main" val="119135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&lt;span&gt; Element -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58401" y="1828800"/>
            <a:ext cx="10439400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a very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style="background-color:red; color: white;"&gt;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important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message.&lt;/p&gt;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170" name="Picture 2" descr="https://gyazo.com/1052b4a60037cb8885bca200c752a0b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57874" y="3962400"/>
            <a:ext cx="5440453" cy="215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xmlns="" id="{7152407F-2844-4E84-BE97-4428F857ED65}"/>
              </a:ext>
            </a:extLst>
          </p:cNvPr>
          <p:cNvSpPr/>
          <p:nvPr/>
        </p:nvSpPr>
        <p:spPr>
          <a:xfrm>
            <a:off x="5933856" y="3218364"/>
            <a:ext cx="288488" cy="5334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957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 like the screenshot below: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paragraph of text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style="…"&gt;</a:t>
            </a:r>
            <a:r>
              <a:rPr lang="en-US" b="1" dirty="0">
                <a:solidFill>
                  <a:srgbClr val="FBEEDC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&lt;/span&gt;</a:t>
            </a:r>
            <a:r>
              <a:rPr lang="en-US" dirty="0"/>
              <a:t> for the colored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673" y="2099440"/>
            <a:ext cx="7887478" cy="2438400"/>
          </a:xfrm>
          <a:prstGeom prst="roundRect">
            <a:avLst>
              <a:gd name="adj" fmla="val 2095"/>
            </a:avLst>
          </a:prstGeom>
        </p:spPr>
      </p:pic>
    </p:spTree>
    <p:extLst>
      <p:ext uri="{BB962C8B-B14F-4D97-AF65-F5344CB8AC3E}">
        <p14:creationId xmlns:p14="http://schemas.microsoft.com/office/powerpoint/2010/main" val="281347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Colors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4716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&lt;title&gt;Colors&lt;/title&gt;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&lt;p&gt;Once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style=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"color: blue;"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 plum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style=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"color: red;"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tomato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playing with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style=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"color: green;"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 cucumber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58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</a:t>
            </a:r>
            <a:r>
              <a:rPr lang="en-US" dirty="0"/>
              <a:t>: specifies the type, thickness, color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Borders, Backgrounds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484" y="3849874"/>
            <a:ext cx="10797856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red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"&gt;Red Border&lt;/p&gt;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714" y="3555789"/>
            <a:ext cx="3059396" cy="153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418012" y="1676400"/>
            <a:ext cx="2971799" cy="1224887"/>
          </a:xfrm>
          <a:prstGeom prst="wedgeRoundRectCallout">
            <a:avLst>
              <a:gd name="adj1" fmla="val -72836"/>
              <a:gd name="adj2" fmla="val -367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987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Defines this document to be HTML5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0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</a:t>
            </a:r>
            <a:r>
              <a:rPr lang="en-US" dirty="0"/>
              <a:t>: specifies the type, thickness, color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border-radius</a:t>
            </a:r>
            <a:r>
              <a:rPr lang="en-US" dirty="0"/>
              <a:t>: rounds border edges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Borders, Backgrounds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484" y="3849874"/>
            <a:ext cx="10797856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red;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"&gt;Red Border&lt;/p&gt;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714" y="3555786"/>
            <a:ext cx="3059399" cy="15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3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</a:t>
            </a:r>
            <a:r>
              <a:rPr lang="en-US" dirty="0"/>
              <a:t>: specifies the type, thickness, color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border-radius</a:t>
            </a:r>
            <a:r>
              <a:rPr lang="en-US" dirty="0"/>
              <a:t>: rounds border edges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background</a:t>
            </a:r>
            <a:r>
              <a:rPr lang="en-US" dirty="0"/>
              <a:t>: sets the background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Borders, Backgrounds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484" y="3849874"/>
            <a:ext cx="10797856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red;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lightgray;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"&gt;Red Border&lt;/p&gt;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713" y="3553331"/>
            <a:ext cx="3059399" cy="153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1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a Web page like </a:t>
            </a:r>
            <a:br>
              <a:rPr lang="en-US" dirty="0"/>
            </a:br>
            <a:r>
              <a:rPr lang="en-US" dirty="0"/>
              <a:t>the screenshot:</a:t>
            </a:r>
          </a:p>
          <a:p>
            <a:pPr lvl="1"/>
            <a:r>
              <a:rPr lang="en-US" dirty="0"/>
              <a:t>Title: Borders</a:t>
            </a:r>
          </a:p>
          <a:p>
            <a:r>
              <a:rPr lang="en-US" dirty="0"/>
              <a:t>Including</a:t>
            </a:r>
          </a:p>
          <a:p>
            <a:pPr lvl="1"/>
            <a:r>
              <a:rPr lang="en-US" dirty="0"/>
              <a:t>Red bordered paragraph</a:t>
            </a:r>
          </a:p>
          <a:p>
            <a:pPr lvl="1"/>
            <a:r>
              <a:rPr lang="en-US" dirty="0"/>
              <a:t>Green bordered paragraph</a:t>
            </a:r>
          </a:p>
          <a:p>
            <a:pPr lvl="1"/>
            <a:r>
              <a:rPr lang="en-US" dirty="0"/>
              <a:t>Blue bordered paragraph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Modify the code used in the previous slide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Borders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1187344"/>
            <a:ext cx="3614625" cy="464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4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Borders - Solution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4" y="1684323"/>
            <a:ext cx="11620597" cy="50371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&lt;title&gt;Colors&lt;/title&gt;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"border: 2px solid red;text-align: center;border-radius:     10px;background: lightgray;"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&gt;&lt;span style="color: red;"&gt;Red&lt;/span&gt;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Border&lt;/p&gt;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ru-RU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TODO: Do the other 2 paragraphs </a:t>
            </a:r>
            <a:r>
              <a:rPr lang="ru-RU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8814" y="1151118"/>
            <a:ext cx="11620597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40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732212" y="1448450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9032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817812" y="1066800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2803106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60412" y="838200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1860291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9988" b="59988"/>
          <a:stretch/>
        </p:blipFill>
        <p:spPr>
          <a:xfrm>
            <a:off x="1262514" y="1151121"/>
            <a:ext cx="9568966" cy="5312083"/>
          </a:xfrm>
          <a:prstGeom prst="roundRect">
            <a:avLst>
              <a:gd name="adj" fmla="val 1006"/>
            </a:avLst>
          </a:prstGeom>
        </p:spPr>
      </p:pic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284412" y="2438400"/>
            <a:ext cx="4086225" cy="813451"/>
          </a:xfrm>
          <a:prstGeom prst="wedgeRoundRectCallout">
            <a:avLst>
              <a:gd name="adj1" fmla="val -7275"/>
              <a:gd name="adj2" fmla="val 1030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Border</a:t>
            </a:r>
          </a:p>
        </p:txBody>
      </p:sp>
    </p:spTree>
    <p:extLst>
      <p:ext uri="{BB962C8B-B14F-4D97-AF65-F5344CB8AC3E}">
        <p14:creationId xmlns:p14="http://schemas.microsoft.com/office/powerpoint/2010/main" val="21538548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Margins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</a:t>
            </a:r>
            <a:r>
              <a:rPr lang="en-US" dirty="0"/>
              <a:t> of the border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7824" y="3047997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30px;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page demonstrates margins.&lt;/p&gt;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85" y="3205461"/>
            <a:ext cx="5171414" cy="31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1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Margins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</a:t>
            </a:r>
            <a:r>
              <a:rPr lang="en-US" dirty="0"/>
              <a:t> of the border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30px; margin-left: 55px; 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page demonstrates margins.&lt;/p&gt;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84" y="3205460"/>
            <a:ext cx="5171414" cy="31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46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649446" y="2077893"/>
            <a:ext cx="3429000" cy="843888"/>
          </a:xfrm>
          <a:prstGeom prst="wedgeRoundRectCallout">
            <a:avLst>
              <a:gd name="adj1" fmla="val -69915"/>
              <a:gd name="adj2" fmla="val -248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 root element of an HTML page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2649446" y="4320769"/>
            <a:ext cx="3962400" cy="1301088"/>
          </a:xfrm>
          <a:prstGeom prst="wedgeRoundRectCallout">
            <a:avLst>
              <a:gd name="adj1" fmla="val -67334"/>
              <a:gd name="adj2" fmla="val 380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Note: Almost every HTML tag must be closed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23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Margins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</a:t>
            </a:r>
            <a:r>
              <a:rPr lang="en-US" dirty="0"/>
              <a:t> of the border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30px; margin-left: 55px; margin-bottom: 10px;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page demonstrates margins.&lt;/p&gt;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83" y="3203001"/>
            <a:ext cx="5175429" cy="31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27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Padding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</a:t>
            </a:r>
            <a:r>
              <a:rPr lang="en-US" dirty="0"/>
              <a:t> of the border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20px;</a:t>
            </a:r>
          </a:p>
          <a:p>
            <a:endParaRPr lang="en-US" sz="32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"&gt;This page demonstrates padding.&lt;/p&gt;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53" y="3205461"/>
            <a:ext cx="5174559" cy="316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0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Padding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</a:t>
            </a:r>
            <a:r>
              <a:rPr lang="en-US" dirty="0"/>
              <a:t> of the border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20px; padding-left: 65px; </a:t>
            </a:r>
          </a:p>
          <a:p>
            <a:endParaRPr lang="en-US" sz="3200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"&gt;This page demonstrates padding.&lt;/p&gt;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53" y="3203003"/>
            <a:ext cx="5175429" cy="31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343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Padding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Used to generate space around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</a:t>
            </a: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/>
              <a:t> properties set the size of the white space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</a:t>
            </a:r>
            <a:r>
              <a:rPr lang="en-US" dirty="0"/>
              <a:t> of the border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7824" y="3048000"/>
            <a:ext cx="5868988" cy="3477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 5px solid black;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20px; padding-left: 65px; padding-bottom: 15px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page demonstrates padding.&lt;/p&gt;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53" y="3203002"/>
            <a:ext cx="5175429" cy="31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098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like at the screenshot.</a:t>
            </a:r>
          </a:p>
          <a:p>
            <a:pPr lvl="1"/>
            <a:r>
              <a:rPr lang="en-US" dirty="0"/>
              <a:t>Use 3 nested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elements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 div</a:t>
            </a:r>
            <a:r>
              <a:rPr lang="en-US" dirty="0"/>
              <a:t>: blue dotted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Middle div</a:t>
            </a:r>
            <a:r>
              <a:rPr lang="en-US" dirty="0"/>
              <a:t>: red dashed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Inner div</a:t>
            </a:r>
            <a:r>
              <a:rPr lang="en-US" dirty="0"/>
              <a:t>: green solid border + </a:t>
            </a:r>
            <a:br>
              <a:rPr lang="en-US" dirty="0"/>
            </a:br>
            <a:r>
              <a:rPr lang="en-US" dirty="0"/>
              <a:t>border-radius + padding + text-align + font-size</a:t>
            </a:r>
          </a:p>
          <a:p>
            <a:pPr lvl="1"/>
            <a:r>
              <a:rPr lang="en-US" dirty="0"/>
              <a:t>Use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&amp;lt;</a:t>
            </a:r>
            <a:r>
              <a:rPr lang="en-US" dirty="0"/>
              <a:t> and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&amp;gt;</a:t>
            </a:r>
            <a:r>
              <a:rPr lang="en-US" dirty="0"/>
              <a:t> to escape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characters in the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Rectangles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829374"/>
            <a:ext cx="4572000" cy="3484306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15164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2055812" y="2824624"/>
            <a:ext cx="2895600" cy="364715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Separate content from presentation!</a:t>
            </a:r>
          </a:p>
        </p:txBody>
      </p:sp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CSS: Philosophy</a:t>
            </a:r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6551608" y="2824624"/>
            <a:ext cx="2819401" cy="364715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6730317" y="4026378"/>
            <a:ext cx="2231180" cy="380281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6730317" y="4503708"/>
            <a:ext cx="2231180" cy="38028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6737538" y="4991459"/>
            <a:ext cx="2231180" cy="3802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6731187" y="2885515"/>
            <a:ext cx="6174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6737538" y="3190315"/>
            <a:ext cx="7370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6737538" y="3523691"/>
            <a:ext cx="8093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2237027" y="1775605"/>
            <a:ext cx="268547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6762037" y="1774167"/>
            <a:ext cx="239854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741611" y="2993499"/>
            <a:ext cx="3987117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4684710" y="3374981"/>
            <a:ext cx="2088617" cy="143420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2237027" y="3725610"/>
            <a:ext cx="4587605" cy="672604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>
            <a:off x="4684711" y="4693848"/>
            <a:ext cx="2044017" cy="11534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>
            <a:off x="4951410" y="5212508"/>
            <a:ext cx="1786127" cy="426292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2741612" y="3070180"/>
            <a:ext cx="3886200" cy="114633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004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1" grpId="0" animBg="1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Resulting Page</a:t>
            </a:r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3656013" y="1066800"/>
            <a:ext cx="4800599" cy="5334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3862386" y="1196976"/>
            <a:ext cx="4441825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val="9396472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662" y="1665896"/>
            <a:ext cx="670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 href="styles.css"&gt;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id="content"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special beer&lt;/span&gt; for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 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59411" y="1711974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46627" y="4540706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0262" y="3971055"/>
            <a:ext cx="203184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74367" y="4345196"/>
            <a:ext cx="26010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563182" y="4752894"/>
            <a:ext cx="117859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5677" y="5133558"/>
            <a:ext cx="1556335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77187" y="3219204"/>
            <a:ext cx="17185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32220"/>
            <a:ext cx="9577597" cy="1110780"/>
          </a:xfrm>
        </p:spPr>
        <p:txBody>
          <a:bodyPr/>
          <a:lstStyle/>
          <a:p>
            <a:r>
              <a:rPr lang="en-US" dirty="0"/>
              <a:t>Combining HTML and CSS Files – body id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662" y="1132691"/>
            <a:ext cx="6705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using-css.html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5103813" y="1143000"/>
            <a:ext cx="2430296" cy="2003781"/>
          </a:xfrm>
          <a:prstGeom prst="bentArrow">
            <a:avLst>
              <a:gd name="adj1" fmla="val 10682"/>
              <a:gd name="adj2" fmla="val 10659"/>
              <a:gd name="adj3" fmla="val 19129"/>
              <a:gd name="adj4" fmla="val 64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386" y="4992977"/>
            <a:ext cx="2827164" cy="1675629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40866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3" grpId="0" animBg="1"/>
      <p:bldP spid="18" grpId="0" animBg="1"/>
      <p:bldP spid="19" grpId="0" animBg="1"/>
      <p:bldP spid="20" grpId="0" animBg="1"/>
      <p:bldP spid="21" grpId="0" animBg="1"/>
      <p:bldP spid="17" grpId="0" animBg="1"/>
      <p:bldP spid="12" grpId="0" animBg="1"/>
      <p:bldP spid="1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.class</a:t>
            </a:r>
            <a:r>
              <a:rPr lang="en-US" dirty="0"/>
              <a:t> – selects a group of elements</a:t>
            </a:r>
            <a:br>
              <a:rPr lang="en-US" dirty="0"/>
            </a:br>
            <a:r>
              <a:rPr lang="en-US" dirty="0"/>
              <a:t>with the specified class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#id</a:t>
            </a:r>
            <a:r>
              <a:rPr lang="en-US" dirty="0"/>
              <a:t> – selects a unique element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tag</a:t>
            </a:r>
            <a:r>
              <a:rPr lang="en-US" dirty="0"/>
              <a:t> – selects all specified tags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/>
              <a:t> - selects everything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0572"/>
          <a:stretch/>
        </p:blipFill>
        <p:spPr>
          <a:xfrm>
            <a:off x="2238918" y="4495800"/>
            <a:ext cx="3581400" cy="1898250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232248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Web page like at the screenshot.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Link the CSS file in the HTML header</a:t>
            </a:r>
          </a:p>
          <a:p>
            <a:pPr lvl="2"/>
            <a:r>
              <a:rPr lang="en-US" dirty="0"/>
              <a:t>How did we do this? </a:t>
            </a:r>
          </a:p>
          <a:p>
            <a:pPr lvl="1"/>
            <a:r>
              <a:rPr lang="en-US" dirty="0"/>
              <a:t>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  <a:r>
              <a:rPr lang="en-US" dirty="0"/>
              <a:t> CSS selector define:</a:t>
            </a:r>
            <a:endParaRPr lang="bg-BG" dirty="0"/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background:#EEE; font-size:24pt;</a:t>
            </a:r>
          </a:p>
          <a:p>
            <a:pPr lvl="1"/>
            <a:r>
              <a:rPr lang="en-US" dirty="0"/>
              <a:t>Define and use a CSS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.lang</a:t>
            </a:r>
            <a:r>
              <a:rPr lang="en-US" noProof="1"/>
              <a:t> </a:t>
            </a:r>
            <a:r>
              <a:rPr lang="en-US" dirty="0"/>
              <a:t>for styling the languages:</a:t>
            </a:r>
          </a:p>
          <a:p>
            <a:pPr lvl="2"/>
            <a:r>
              <a:rPr lang="en-US" dirty="0"/>
              <a:t>Specify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border:1px #AAA, border-radius, background:#CCC, padding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Languages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772" y="2034533"/>
            <a:ext cx="4615840" cy="2842267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101084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492819"/>
            <a:ext cx="109440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134035" y="2209800"/>
            <a:ext cx="3687155" cy="1295118"/>
          </a:xfrm>
          <a:prstGeom prst="wedgeRoundRectCallout">
            <a:avLst>
              <a:gd name="adj1" fmla="val -71138"/>
              <a:gd name="adj2" fmla="val -184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Contains meta information about the document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27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Languages (HTML + 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4862" y="1665896"/>
            <a:ext cx="634775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&lt;title&gt;…&lt;/title&gt;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type=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"text/css" href="languages.css"&gt;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Programming …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PHP&lt;/span&gt;,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JavaScript&lt;/span&gt;, … purpose.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4862" y="1132691"/>
            <a:ext cx="63477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languages.html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90462" y="1665896"/>
            <a:ext cx="429035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spc="-8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.lang 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2px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#AAA;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90462" y="1132691"/>
            <a:ext cx="42903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languages.css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25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036" y="518750"/>
            <a:ext cx="4267200" cy="3252019"/>
          </a:xfrm>
          <a:prstGeom prst="roundRect">
            <a:avLst>
              <a:gd name="adj" fmla="val 174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5998"/>
            <a:ext cx="8938472" cy="820600"/>
          </a:xfrm>
        </p:spPr>
        <p:txBody>
          <a:bodyPr/>
          <a:lstStyle/>
          <a:p>
            <a:r>
              <a:rPr lang="en-US" dirty="0"/>
              <a:t>Styling with CSS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dirty="0"/>
              <a:t>Live Problems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762" y="3073637"/>
            <a:ext cx="4696234" cy="1451833"/>
          </a:xfrm>
          <a:prstGeom prst="roundRect">
            <a:avLst>
              <a:gd name="adj" fmla="val 209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738" y="2414572"/>
            <a:ext cx="4127274" cy="2541426"/>
          </a:xfrm>
          <a:prstGeom prst="roundRect">
            <a:avLst>
              <a:gd name="adj" fmla="val 250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116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200" dirty="0"/>
              <a:t> describes text with formatting,</a:t>
            </a:r>
            <a:br>
              <a:rPr lang="en-US" sz="3200" dirty="0"/>
            </a:br>
            <a:r>
              <a:rPr lang="en-US" sz="3200" dirty="0"/>
              <a:t>images, tables, forms, etc.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Uses tags like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000" noProof="1"/>
              <a:t> </a:t>
            </a:r>
            <a:r>
              <a:rPr lang="en-US" sz="3000" dirty="0"/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href="…"&gt;</a:t>
            </a:r>
            <a:endParaRPr lang="en-US" sz="3000" noProof="1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sz="3200" dirty="0"/>
              <a:t>adds styling to the HTML documents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Font, color, background, alignment, …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Layout, position, size, margins, paddings, …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 sites </a:t>
            </a:r>
            <a:r>
              <a:rPr lang="en-US" sz="3200" dirty="0"/>
              <a:t>consist of HTML + CSS + images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May hold JavaScript code and other assets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BCCCEAA-AAFF-48D0-A6B7-6D761C2E57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2954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https://softuni.bg/courses/csharp-web-development-basics</a:t>
            </a:r>
            <a:r>
              <a:rPr lang="en-US" dirty="0"/>
              <a:t>  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349879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3516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1275</TotalTime>
  <Words>5151</Words>
  <Application>Microsoft Office PowerPoint</Application>
  <PresentationFormat>Custom</PresentationFormat>
  <Paragraphs>1066</Paragraphs>
  <Slides>95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Consolas</vt:lpstr>
      <vt:lpstr>Wingdings</vt:lpstr>
      <vt:lpstr>Wingdings 2</vt:lpstr>
      <vt:lpstr>SoftUni 16x9</vt:lpstr>
      <vt:lpstr>Web Fundamentals Introduction</vt:lpstr>
      <vt:lpstr>Table of Contents</vt:lpstr>
      <vt:lpstr>Have a Question?</vt:lpstr>
      <vt:lpstr>HTML Basics</vt:lpstr>
      <vt:lpstr>What is HTML?</vt:lpstr>
      <vt:lpstr>HTML Terminology</vt:lpstr>
      <vt:lpstr>Your First HTML Page – Example</vt:lpstr>
      <vt:lpstr>Your First HTML Page – Example</vt:lpstr>
      <vt:lpstr>Your First HTML Page – Example</vt:lpstr>
      <vt:lpstr>Your First HTML Page – Example</vt:lpstr>
      <vt:lpstr>Your First HTML Page – Example</vt:lpstr>
      <vt:lpstr>Your First HTML Page – Example</vt:lpstr>
      <vt:lpstr>Your First HTML Page – Example</vt:lpstr>
      <vt:lpstr>Using HTML5 To Create a Structure</vt:lpstr>
      <vt:lpstr>Problem: Welcome to HTML</vt:lpstr>
      <vt:lpstr>Problem: Welcome to HTML - Solution</vt:lpstr>
      <vt:lpstr>Common Tags in HTML</vt:lpstr>
      <vt:lpstr>Headings</vt:lpstr>
      <vt:lpstr>Problem: Headings</vt:lpstr>
      <vt:lpstr>Problem: Headings - Solution</vt:lpstr>
      <vt:lpstr>Paragraphs</vt:lpstr>
      <vt:lpstr>Problem: Paragraphs</vt:lpstr>
      <vt:lpstr>Problem: Paragraphs - Solution</vt:lpstr>
      <vt:lpstr>Bullets and Numbered Lists</vt:lpstr>
      <vt:lpstr>Problem: My TODO List</vt:lpstr>
      <vt:lpstr>Problem: My TODO List - Solution</vt:lpstr>
      <vt:lpstr>Hyperlinks</vt:lpstr>
      <vt:lpstr>Problem: Hello HTML</vt:lpstr>
      <vt:lpstr>Local Hyperlinks</vt:lpstr>
      <vt:lpstr>Problem: Website</vt:lpstr>
      <vt:lpstr>Images</vt:lpstr>
      <vt:lpstr>Images</vt:lpstr>
      <vt:lpstr>Images</vt:lpstr>
      <vt:lpstr>Problem: Fruits</vt:lpstr>
      <vt:lpstr>Tables</vt:lpstr>
      <vt:lpstr>Tables</vt:lpstr>
      <vt:lpstr>Tables</vt:lpstr>
      <vt:lpstr>Tables</vt:lpstr>
      <vt:lpstr>Table Attributes</vt:lpstr>
      <vt:lpstr>Table Attributes (2)</vt:lpstr>
      <vt:lpstr>Table Attributes (3)</vt:lpstr>
      <vt:lpstr>Problem: Receipt</vt:lpstr>
      <vt:lpstr>Problem: Receipt - Solution</vt:lpstr>
      <vt:lpstr>Problem: Receipt – Solution (2)</vt:lpstr>
      <vt:lpstr>HTML Forms</vt:lpstr>
      <vt:lpstr>Problem: Forms</vt:lpstr>
      <vt:lpstr>Basic HTML Tags</vt:lpstr>
      <vt:lpstr>HTML Form Elements</vt:lpstr>
      <vt:lpstr>HTML Input Types (1)</vt:lpstr>
      <vt:lpstr>HTML Input Types (1)</vt:lpstr>
      <vt:lpstr>HTML Input Types (1)</vt:lpstr>
      <vt:lpstr>HTML Input Types (1)</vt:lpstr>
      <vt:lpstr>HTML Input Types (2)</vt:lpstr>
      <vt:lpstr>HTML Input Types (2)</vt:lpstr>
      <vt:lpstr>HTML Input Types (2)</vt:lpstr>
      <vt:lpstr>Dropdown Lists</vt:lpstr>
      <vt:lpstr>Text Areas</vt:lpstr>
      <vt:lpstr>CSS (Cascading Style Sheets)</vt:lpstr>
      <vt:lpstr>What is CSS?</vt:lpstr>
      <vt:lpstr>Fonts – Font Family, Size and Colors</vt:lpstr>
      <vt:lpstr>Fonts – Font Family, Size and Colors</vt:lpstr>
      <vt:lpstr>Fonts – Font Family, Size and Colors</vt:lpstr>
      <vt:lpstr>Block-level Elements</vt:lpstr>
      <vt:lpstr>The &lt;div&gt; Element - Example</vt:lpstr>
      <vt:lpstr>Inline Elements</vt:lpstr>
      <vt:lpstr>The &lt;span&gt; Element - Example</vt:lpstr>
      <vt:lpstr>Problem: Colors</vt:lpstr>
      <vt:lpstr>Problem: Colors - Solution</vt:lpstr>
      <vt:lpstr>Borders, Backgrounds</vt:lpstr>
      <vt:lpstr>Borders, Backgrounds</vt:lpstr>
      <vt:lpstr>Borders, Backgrounds</vt:lpstr>
      <vt:lpstr>Problem: Borders</vt:lpstr>
      <vt:lpstr>Problem: Borders - Solution</vt:lpstr>
      <vt:lpstr>The Dev Tools / Styles Inspector / [F12]</vt:lpstr>
      <vt:lpstr>The Dev Tools / Styles Inspector / [F12]</vt:lpstr>
      <vt:lpstr>The Dev Tools / Styles Inspector / [F12]</vt:lpstr>
      <vt:lpstr>The Dev Tools / Styles Inspector / [F12]</vt:lpstr>
      <vt:lpstr>Margins</vt:lpstr>
      <vt:lpstr>Margins</vt:lpstr>
      <vt:lpstr>Margins</vt:lpstr>
      <vt:lpstr>Padding</vt:lpstr>
      <vt:lpstr>Padding</vt:lpstr>
      <vt:lpstr>Padding</vt:lpstr>
      <vt:lpstr>Problem: Rectangles</vt:lpstr>
      <vt:lpstr>CSS: Philosophy</vt:lpstr>
      <vt:lpstr>The Resulting Page</vt:lpstr>
      <vt:lpstr>Combining HTML and CSS Files – body id</vt:lpstr>
      <vt:lpstr>CSS Selectors</vt:lpstr>
      <vt:lpstr>Problem – Languages</vt:lpstr>
      <vt:lpstr>Solution – Languages (HTML + CSS)</vt:lpstr>
      <vt:lpstr>Styling with CSS</vt:lpstr>
      <vt:lpstr>Summary</vt:lpstr>
      <vt:lpstr>Web Fundamentals Introduction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Fundamentals Introduction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http://softuni.org</dc:description>
  <cp:lastModifiedBy>Trainer</cp:lastModifiedBy>
  <cp:revision>126</cp:revision>
  <dcterms:created xsi:type="dcterms:W3CDTF">2014-01-02T17:00:34Z</dcterms:created>
  <dcterms:modified xsi:type="dcterms:W3CDTF">2017-09-22T12:33:53Z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